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95" r:id="rId3"/>
    <p:sldId id="296" r:id="rId4"/>
    <p:sldId id="309" r:id="rId5"/>
    <p:sldId id="297" r:id="rId6"/>
    <p:sldId id="288" r:id="rId7"/>
    <p:sldId id="298" r:id="rId8"/>
    <p:sldId id="299" r:id="rId9"/>
    <p:sldId id="300" r:id="rId10"/>
    <p:sldId id="301" r:id="rId11"/>
    <p:sldId id="304" r:id="rId12"/>
    <p:sldId id="291" r:id="rId13"/>
    <p:sldId id="307" r:id="rId14"/>
    <p:sldId id="30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15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B31E46-7D7F-8CE0-18FE-39E05C513749}" name="Johanna Anich" initials="JA" userId="720a3b9226f7c9c5" providerId="Windows Live"/>
  <p188:author id="{FF4790E8-363E-5B9C-6320-8261BEDF441E}" name="Hofmann-Schneller" initials="HSCHN" userId="Hofmann-Schnell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5C"/>
    <a:srgbClr val="009A8F"/>
    <a:srgbClr val="5CA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8"/>
    <p:restoredTop sz="84308" autoAdjust="0"/>
  </p:normalViewPr>
  <p:slideViewPr>
    <p:cSldViewPr snapToGrid="0" snapToObjects="1">
      <p:cViewPr varScale="1">
        <p:scale>
          <a:sx n="49" d="100"/>
          <a:sy n="49" d="100"/>
        </p:scale>
        <p:origin x="1844" y="48"/>
      </p:cViewPr>
      <p:guideLst>
        <p:guide orient="horz" pos="4156"/>
        <p:guide pos="1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4CDDF-4358-2C45-9838-0B1B6FA8BD44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193F4-F389-3F40-A19E-5225272A2C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998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193F4-F389-3F40-A19E-5225272A2C2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9062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193F4-F389-3F40-A19E-5225272A2C2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5117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Einfacher formulieren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193F4-F389-3F40-A19E-5225272A2C2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446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Erklärung zum Schema: 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Aus der Abbildung soll klar werden, dass hinter (Geld-)Geschenken von Banken unterschiedliche Interessen stecken. Der Wettbewerb und damit die Konkurrenz unter den einzelnen Banken wird immer härt. Zudem wird die Bevölkerung immer älter, weswegen weniger neue Kund*innen hinzukommen. Daher versuchen die einzelnen Banken, möglichst viele neue Kund*innen gewinnen und diese auch an ihre Bank zu binden. Zu diesem Zweck werben die Banken häufig mit (Geld-)Geschenken bei Eröffnung eines Kontos. Diese (Geld-)Geschenke können zudem zu der positiven Rückkopplung führen, dass weniger Werbekosten durch andere Mechanismen der Kund*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innengewinnung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entstehen. – Hat die Bank den oder die Kund*in für sich gewonnen, so erhält die Bank stetig Informationen über die finanzielle Lage der Person. Dies kann auch den Vorteil haben, dass dem oder der Kund*in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späterer Folge weitere für ihn oder sie passend erscheinende Produkte (z. B. Bausparverträge, Kreditkarten, Baufinanzierung etc.) verkauft werden können (vgl. Freiberger 2015).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193F4-F389-3F40-A19E-5225272A2C2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0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3856-D2C4-46DB-8BDD-AC4ECC9ED030}" type="datetime1">
              <a:rPr lang="de-DE" smtClean="0"/>
              <a:t>08.05.2023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C118-F3CA-134E-B1BE-D13545587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92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9AAE-0F1A-480C-8370-41F7C63D59D1}" type="datetime1">
              <a:rPr lang="de-DE" smtClean="0"/>
              <a:t>08.05.2023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C118-F3CA-134E-B1BE-D13545587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2389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D6D25-C00F-431D-9089-52D07EAD9BB2}" type="datetime1">
              <a:rPr lang="de-DE" smtClean="0"/>
              <a:t>08.05.2023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C118-F3CA-134E-B1BE-D13545587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70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6BB1-6C09-43CD-963E-B0A04F9C2D64}" type="datetime1">
              <a:rPr lang="de-DE" smtClean="0"/>
              <a:t>08.05.2023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C118-F3CA-134E-B1BE-D13545587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923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F0A49-84DE-4E1D-BD31-6C4EC0E2A1FB}" type="datetime1">
              <a:rPr lang="de-DE" smtClean="0"/>
              <a:t>08.05.2023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C118-F3CA-134E-B1BE-D13545587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166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8BB6-6344-42E2-B16D-6FCAF73FCE47}" type="datetime1">
              <a:rPr lang="de-DE" smtClean="0"/>
              <a:t>08.05.2023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C118-F3CA-134E-B1BE-D13545587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1604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842D-BBB1-4F76-A042-BE9974DB4F88}" type="datetime1">
              <a:rPr lang="de-DE" smtClean="0"/>
              <a:t>08.05.2023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C118-F3CA-134E-B1BE-D13545587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08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0D69-1D95-407B-B534-2D72B0B6BCBC}" type="datetime1">
              <a:rPr lang="de-DE" smtClean="0"/>
              <a:t>08.05.2023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C118-F3CA-134E-B1BE-D13545587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68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246C4-B50A-4649-9F87-8AFE1D7BCB6F}" type="datetime1">
              <a:rPr lang="de-DE" smtClean="0"/>
              <a:t>08.05.2023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C118-F3CA-134E-B1BE-D13545587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909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7EA87-22FB-4819-A8C2-B66933A56C61}" type="datetime1">
              <a:rPr lang="de-DE" smtClean="0"/>
              <a:t>08.05.2023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C118-F3CA-134E-B1BE-D13545587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2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09-CF71-4FD5-A6F8-21511D17E9A1}" type="datetime1">
              <a:rPr lang="de-DE" smtClean="0"/>
              <a:t>08.05.2023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C118-F3CA-134E-B1BE-D13545587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03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A2DA9-8A9D-4A43-ACEF-AE0E0177E11A}" type="datetime1">
              <a:rPr lang="de-DE" smtClean="0"/>
              <a:t>08.05.2023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8C118-F3CA-134E-B1BE-D13545587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71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ahmen 10"/>
          <p:cNvSpPr/>
          <p:nvPr/>
        </p:nvSpPr>
        <p:spPr>
          <a:xfrm>
            <a:off x="1609727" y="967106"/>
            <a:ext cx="5924551" cy="4394835"/>
          </a:xfrm>
          <a:prstGeom prst="frame">
            <a:avLst/>
          </a:prstGeom>
          <a:solidFill>
            <a:srgbClr val="D40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  <p:sp>
        <p:nvSpPr>
          <p:cNvPr id="25" name="Textfeld 28"/>
          <p:cNvSpPr txBox="1"/>
          <p:nvPr/>
        </p:nvSpPr>
        <p:spPr>
          <a:xfrm>
            <a:off x="1609727" y="5362575"/>
            <a:ext cx="5924551" cy="528320"/>
          </a:xfrm>
          <a:prstGeom prst="rect">
            <a:avLst/>
          </a:prstGeom>
          <a:solidFill>
            <a:srgbClr val="67B24C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AT" sz="24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Kann </a:t>
            </a:r>
            <a:r>
              <a:rPr lang="de-AT" sz="2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Geld alle Wünsche erfüllen?</a:t>
            </a:r>
            <a:endParaRPr lang="de-A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feld 19"/>
          <p:cNvSpPr txBox="1"/>
          <p:nvPr/>
        </p:nvSpPr>
        <p:spPr>
          <a:xfrm>
            <a:off x="1609725" y="4841241"/>
            <a:ext cx="5765800" cy="520700"/>
          </a:xfrm>
          <a:prstGeom prst="rect">
            <a:avLst/>
          </a:prstGeom>
          <a:solidFill>
            <a:srgbClr val="D4021D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AT" sz="2600" b="1" dirty="0">
                <a:solidFill>
                  <a:srgbClr val="FFFFFF"/>
                </a:solidFill>
                <a:latin typeface="Arial"/>
                <a:ea typeface="Times New Roman"/>
              </a:rPr>
              <a:t> Jugendsparen</a:t>
            </a:r>
            <a:endParaRPr lang="de-AT" sz="1200" dirty="0">
              <a:latin typeface="Times New Roman"/>
              <a:ea typeface="Times New Roman"/>
            </a:endParaRPr>
          </a:p>
        </p:txBody>
      </p:sp>
      <p:sp>
        <p:nvSpPr>
          <p:cNvPr id="28" name="Textfeld 29"/>
          <p:cNvSpPr txBox="1"/>
          <p:nvPr/>
        </p:nvSpPr>
        <p:spPr>
          <a:xfrm>
            <a:off x="5580409" y="283211"/>
            <a:ext cx="3746500" cy="3302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de-AT" sz="1000" dirty="0">
                <a:solidFill>
                  <a:srgbClr val="000000"/>
                </a:solidFill>
                <a:latin typeface="Arial"/>
                <a:ea typeface="Times New Roman"/>
              </a:rPr>
              <a:t>Reihe: Unterrichtsbeispiele zur sozioökonomischen Bildung</a:t>
            </a:r>
            <a:endParaRPr lang="de-AT" sz="1200" dirty="0">
              <a:latin typeface="Times New Roman"/>
              <a:ea typeface="Times New Roman"/>
            </a:endParaRPr>
          </a:p>
        </p:txBody>
      </p:sp>
      <p:pic>
        <p:nvPicPr>
          <p:cNvPr id="10" name="Picture 2" descr="INSERT-Money LOGO_RGB_1">
            <a:extLst>
              <a:ext uri="{FF2B5EF4-FFF2-40B4-BE49-F238E27FC236}">
                <a16:creationId xmlns:a16="http://schemas.microsoft.com/office/drawing/2014/main" id="{279C6A80-6DBE-4091-B89B-A8B6AB21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8" y="43770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7A8B9BF-E264-49B1-B250-62F2B843CB38}"/>
              </a:ext>
            </a:extLst>
          </p:cNvPr>
          <p:cNvSpPr txBox="1"/>
          <p:nvPr/>
        </p:nvSpPr>
        <p:spPr>
          <a:xfrm>
            <a:off x="6345382" y="6327102"/>
            <a:ext cx="15543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Zusammenarbeit mit</a:t>
            </a:r>
          </a:p>
        </p:txBody>
      </p:sp>
      <p:pic>
        <p:nvPicPr>
          <p:cNvPr id="12" name="Picture 3" descr="2015 Logo Eurologisch">
            <a:extLst>
              <a:ext uri="{FF2B5EF4-FFF2-40B4-BE49-F238E27FC236}">
                <a16:creationId xmlns:a16="http://schemas.microsoft.com/office/drawing/2014/main" id="{24ECD987-29DB-4426-ADD4-35E85EBB4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703" y="6184257"/>
            <a:ext cx="965393" cy="5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66C901A-EDC5-39D3-BA29-D76CC2229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 t="2391" r="18730" b="2980"/>
          <a:stretch>
            <a:fillRect/>
          </a:stretch>
        </p:blipFill>
        <p:spPr bwMode="auto">
          <a:xfrm>
            <a:off x="2406650" y="1631331"/>
            <a:ext cx="433070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276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773C8667-F12C-8E40-8F92-C73CF48DBF75}"/>
              </a:ext>
            </a:extLst>
          </p:cNvPr>
          <p:cNvSpPr txBox="1"/>
          <p:nvPr/>
        </p:nvSpPr>
        <p:spPr>
          <a:xfrm>
            <a:off x="6326909" y="6327102"/>
            <a:ext cx="1572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Zusammenarbeit mit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585525" y="166985"/>
            <a:ext cx="2743200" cy="365125"/>
          </a:xfrm>
        </p:spPr>
        <p:txBody>
          <a:bodyPr/>
          <a:lstStyle/>
          <a:p>
            <a:fld id="{63D8C118-F3CA-134E-B1BE-D13545587C70}" type="slidenum">
              <a:rPr lang="de-DE" smtClean="0"/>
              <a:t>10</a:t>
            </a:fld>
            <a:endParaRPr lang="de-DE"/>
          </a:p>
        </p:txBody>
      </p:sp>
      <p:pic>
        <p:nvPicPr>
          <p:cNvPr id="2050" name="Picture 2" descr="INSERT-Money LOGO_RGB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4" y="5731089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015 Logo Eurologis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32" y="6113580"/>
            <a:ext cx="965393" cy="5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807CBBB-A36C-A84A-35FA-0C5A6BD4F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92" r="13608"/>
          <a:stretch/>
        </p:blipFill>
        <p:spPr>
          <a:xfrm>
            <a:off x="2529444" y="726622"/>
            <a:ext cx="4443984" cy="51435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6B336AD-8EA5-B94B-A4ED-9FD83C8178B4}"/>
              </a:ext>
            </a:extLst>
          </p:cNvPr>
          <p:cNvSpPr txBox="1"/>
          <p:nvPr/>
        </p:nvSpPr>
        <p:spPr>
          <a:xfrm>
            <a:off x="6832883" y="5692639"/>
            <a:ext cx="21336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(eigene Darstellung mittels canva.com)</a:t>
            </a:r>
            <a:endParaRPr lang="de-AT" sz="800" dirty="0"/>
          </a:p>
        </p:txBody>
      </p:sp>
    </p:spTree>
    <p:extLst>
      <p:ext uri="{BB962C8B-B14F-4D97-AF65-F5344CB8AC3E}">
        <p14:creationId xmlns:p14="http://schemas.microsoft.com/office/powerpoint/2010/main" val="4242572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773C8667-F12C-8E40-8F92-C73CF48DBF75}"/>
              </a:ext>
            </a:extLst>
          </p:cNvPr>
          <p:cNvSpPr txBox="1"/>
          <p:nvPr/>
        </p:nvSpPr>
        <p:spPr>
          <a:xfrm>
            <a:off x="6326909" y="6327102"/>
            <a:ext cx="1572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Zusammenarbeit mit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585525" y="166985"/>
            <a:ext cx="2743200" cy="365125"/>
          </a:xfrm>
        </p:spPr>
        <p:txBody>
          <a:bodyPr/>
          <a:lstStyle/>
          <a:p>
            <a:fld id="{63D8C118-F3CA-134E-B1BE-D13545587C70}" type="slidenum">
              <a:rPr lang="de-DE" smtClean="0"/>
              <a:t>11</a:t>
            </a:fld>
            <a:endParaRPr lang="de-DE"/>
          </a:p>
        </p:txBody>
      </p:sp>
      <p:pic>
        <p:nvPicPr>
          <p:cNvPr id="2050" name="Picture 2" descr="INSERT-Money LOGO_RGB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4" y="5731089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015 Logo Eurologis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32" y="6113580"/>
            <a:ext cx="965393" cy="5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807CBBB-A36C-A84A-35FA-0C5A6BD4F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92" r="13608"/>
          <a:stretch/>
        </p:blipFill>
        <p:spPr>
          <a:xfrm>
            <a:off x="7583567" y="166985"/>
            <a:ext cx="1446789" cy="167452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9A78D8C-9A3F-BBA8-0EE8-1DBA3CEDBC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54" r="29870"/>
          <a:stretch/>
        </p:blipFill>
        <p:spPr>
          <a:xfrm>
            <a:off x="5707340" y="365535"/>
            <a:ext cx="1531151" cy="1575249"/>
          </a:xfrm>
          <a:prstGeom prst="rect">
            <a:avLst/>
          </a:prstGeom>
        </p:spPr>
      </p:pic>
      <p:pic>
        <p:nvPicPr>
          <p:cNvPr id="6" name="Grafik 5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C0F67749-F2B1-3A60-ACEF-1D4100BEA8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88" r="23506"/>
          <a:stretch/>
        </p:blipFill>
        <p:spPr>
          <a:xfrm>
            <a:off x="3905944" y="232404"/>
            <a:ext cx="1794209" cy="1841509"/>
          </a:xfrm>
          <a:prstGeom prst="rect">
            <a:avLst/>
          </a:prstGeom>
        </p:spPr>
      </p:pic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33994292-7F15-D88C-BD28-189726A8BD0E}"/>
              </a:ext>
            </a:extLst>
          </p:cNvPr>
          <p:cNvSpPr/>
          <p:nvPr/>
        </p:nvSpPr>
        <p:spPr>
          <a:xfrm>
            <a:off x="3065936" y="2165302"/>
            <a:ext cx="365760" cy="749808"/>
          </a:xfrm>
          <a:prstGeom prst="downArrow">
            <a:avLst/>
          </a:prstGeom>
          <a:solidFill>
            <a:srgbClr val="009A5C"/>
          </a:solidFill>
          <a:ln>
            <a:solidFill>
              <a:srgbClr val="009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6B75D087-1F19-7FC6-A653-D7AF31AFF9AD}"/>
              </a:ext>
            </a:extLst>
          </p:cNvPr>
          <p:cNvSpPr/>
          <p:nvPr/>
        </p:nvSpPr>
        <p:spPr>
          <a:xfrm>
            <a:off x="4620168" y="2165302"/>
            <a:ext cx="365760" cy="749808"/>
          </a:xfrm>
          <a:prstGeom prst="downArrow">
            <a:avLst/>
          </a:prstGeom>
          <a:solidFill>
            <a:srgbClr val="009A5C"/>
          </a:solidFill>
          <a:ln>
            <a:solidFill>
              <a:srgbClr val="009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9B76B68D-256F-B2FE-07A6-CA15952F7E5A}"/>
              </a:ext>
            </a:extLst>
          </p:cNvPr>
          <p:cNvSpPr/>
          <p:nvPr/>
        </p:nvSpPr>
        <p:spPr>
          <a:xfrm>
            <a:off x="6436495" y="2160076"/>
            <a:ext cx="365760" cy="749808"/>
          </a:xfrm>
          <a:prstGeom prst="downArrow">
            <a:avLst/>
          </a:prstGeom>
          <a:solidFill>
            <a:srgbClr val="009A5C"/>
          </a:solidFill>
          <a:ln>
            <a:solidFill>
              <a:srgbClr val="009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0504D586-8123-069A-7548-24486B44EB91}"/>
              </a:ext>
            </a:extLst>
          </p:cNvPr>
          <p:cNvSpPr/>
          <p:nvPr/>
        </p:nvSpPr>
        <p:spPr>
          <a:xfrm>
            <a:off x="8016354" y="2165302"/>
            <a:ext cx="365760" cy="749808"/>
          </a:xfrm>
          <a:prstGeom prst="downArrow">
            <a:avLst/>
          </a:prstGeom>
          <a:solidFill>
            <a:srgbClr val="009A5C"/>
          </a:solidFill>
          <a:ln>
            <a:solidFill>
              <a:srgbClr val="009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16490D-6F42-8A90-F3FC-8D9FBB0BAE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05" r="17276"/>
          <a:stretch/>
        </p:blipFill>
        <p:spPr>
          <a:xfrm>
            <a:off x="2672435" y="705942"/>
            <a:ext cx="1518521" cy="113556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01EB236-939E-46D3-ADF6-70E46DCF4100}"/>
              </a:ext>
            </a:extLst>
          </p:cNvPr>
          <p:cNvSpPr txBox="1"/>
          <p:nvPr/>
        </p:nvSpPr>
        <p:spPr>
          <a:xfrm>
            <a:off x="31828" y="3213502"/>
            <a:ext cx="1005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200" b="1" dirty="0">
                <a:latin typeface="Arial" panose="020B0604020202020204" pitchFamily="34" charset="0"/>
                <a:cs typeface="Arial" panose="020B0604020202020204" pitchFamily="34" charset="0"/>
              </a:rPr>
              <a:t>Wer?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EB296D6-D35C-70EC-49E0-AB7D3BCE9225}"/>
              </a:ext>
            </a:extLst>
          </p:cNvPr>
          <p:cNvSpPr txBox="1"/>
          <p:nvPr/>
        </p:nvSpPr>
        <p:spPr>
          <a:xfrm>
            <a:off x="31828" y="5016136"/>
            <a:ext cx="16415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200" b="1" dirty="0">
                <a:latin typeface="Arial" panose="020B0604020202020204" pitchFamily="34" charset="0"/>
                <a:cs typeface="Arial" panose="020B0604020202020204" pitchFamily="34" charset="0"/>
              </a:rPr>
              <a:t>Wodurch?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98607D6-20DE-CA91-87F9-40FBD06CFAFE}"/>
              </a:ext>
            </a:extLst>
          </p:cNvPr>
          <p:cNvSpPr txBox="1"/>
          <p:nvPr/>
        </p:nvSpPr>
        <p:spPr>
          <a:xfrm>
            <a:off x="31828" y="4114819"/>
            <a:ext cx="1005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200" b="1" dirty="0">
                <a:latin typeface="Arial" panose="020B0604020202020204" pitchFamily="34" charset="0"/>
                <a:cs typeface="Arial" panose="020B0604020202020204" pitchFamily="34" charset="0"/>
              </a:rPr>
              <a:t>Was?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2C71E69-DA5A-B5EF-0944-7D4B7F6E4223}"/>
              </a:ext>
            </a:extLst>
          </p:cNvPr>
          <p:cNvSpPr txBox="1"/>
          <p:nvPr/>
        </p:nvSpPr>
        <p:spPr>
          <a:xfrm>
            <a:off x="2745994" y="3150458"/>
            <a:ext cx="1159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200" dirty="0">
                <a:latin typeface="Arial" panose="020B0604020202020204" pitchFamily="34" charset="0"/>
                <a:cs typeface="Arial" panose="020B0604020202020204" pitchFamily="34" charset="0"/>
              </a:rPr>
              <a:t>Selina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6064DCD-7F3E-6A75-3BC1-051F03EC5D50}"/>
              </a:ext>
            </a:extLst>
          </p:cNvPr>
          <p:cNvSpPr txBox="1"/>
          <p:nvPr/>
        </p:nvSpPr>
        <p:spPr>
          <a:xfrm>
            <a:off x="4454516" y="3150457"/>
            <a:ext cx="1159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200" dirty="0">
                <a:latin typeface="Arial" panose="020B0604020202020204" pitchFamily="34" charset="0"/>
                <a:cs typeface="Arial" panose="020B0604020202020204" pitchFamily="34" charset="0"/>
              </a:rPr>
              <a:t>Leon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4E5C490-9FF7-182A-832C-B882230BCEEF}"/>
              </a:ext>
            </a:extLst>
          </p:cNvPr>
          <p:cNvSpPr txBox="1"/>
          <p:nvPr/>
        </p:nvSpPr>
        <p:spPr>
          <a:xfrm>
            <a:off x="6098285" y="3129176"/>
            <a:ext cx="1159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200" dirty="0">
                <a:latin typeface="Arial" panose="020B0604020202020204" pitchFamily="34" charset="0"/>
                <a:cs typeface="Arial" panose="020B0604020202020204" pitchFamily="34" charset="0"/>
              </a:rPr>
              <a:t>Maritta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3A99FC3-597D-DF9E-9B84-9ED78BD008A7}"/>
              </a:ext>
            </a:extLst>
          </p:cNvPr>
          <p:cNvSpPr txBox="1"/>
          <p:nvPr/>
        </p:nvSpPr>
        <p:spPr>
          <a:xfrm>
            <a:off x="7797175" y="3129175"/>
            <a:ext cx="1159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200" dirty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58D686E-4986-9A67-17A9-D14C53ED8486}"/>
              </a:ext>
            </a:extLst>
          </p:cNvPr>
          <p:cNvSpPr txBox="1"/>
          <p:nvPr/>
        </p:nvSpPr>
        <p:spPr>
          <a:xfrm>
            <a:off x="2715514" y="4011557"/>
            <a:ext cx="1190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Neues 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Fahrrad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6E33283-B5F0-AB98-180D-A8AA56D5069C}"/>
              </a:ext>
            </a:extLst>
          </p:cNvPr>
          <p:cNvSpPr txBox="1"/>
          <p:nvPr/>
        </p:nvSpPr>
        <p:spPr>
          <a:xfrm>
            <a:off x="4454516" y="4018184"/>
            <a:ext cx="1190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Neues 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Hobby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B5AB317-18BD-5670-F62D-EBCCF0D69964}"/>
              </a:ext>
            </a:extLst>
          </p:cNvPr>
          <p:cNvSpPr txBox="1"/>
          <p:nvPr/>
        </p:nvSpPr>
        <p:spPr>
          <a:xfrm>
            <a:off x="6083045" y="4145596"/>
            <a:ext cx="1190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Neue Ski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19E8018-4BAA-C82E-C5CD-6293C566EA1E}"/>
              </a:ext>
            </a:extLst>
          </p:cNvPr>
          <p:cNvSpPr txBox="1"/>
          <p:nvPr/>
        </p:nvSpPr>
        <p:spPr>
          <a:xfrm>
            <a:off x="7797175" y="4007096"/>
            <a:ext cx="1190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Ein Moped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A705241-6303-03BB-1672-155D7272C7BC}"/>
              </a:ext>
            </a:extLst>
          </p:cNvPr>
          <p:cNvSpPr txBox="1"/>
          <p:nvPr/>
        </p:nvSpPr>
        <p:spPr>
          <a:xfrm>
            <a:off x="2653600" y="5016136"/>
            <a:ext cx="1252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Geborgtes Geld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8DC3CCE-FFCB-DA9A-A4AA-E38696AB127A}"/>
              </a:ext>
            </a:extLst>
          </p:cNvPr>
          <p:cNvSpPr txBox="1"/>
          <p:nvPr/>
        </p:nvSpPr>
        <p:spPr>
          <a:xfrm>
            <a:off x="4454516" y="5013705"/>
            <a:ext cx="1641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Geburtstags-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geschenk</a:t>
            </a:r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519C0BB-8541-29AF-7810-A14D44478A7F}"/>
              </a:ext>
            </a:extLst>
          </p:cNvPr>
          <p:cNvSpPr txBox="1"/>
          <p:nvPr/>
        </p:nvSpPr>
        <p:spPr>
          <a:xfrm>
            <a:off x="6083045" y="4980322"/>
            <a:ext cx="1641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Gewinnspiel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E2CC247-9037-FAE3-EE5C-6C509A6C5849}"/>
              </a:ext>
            </a:extLst>
          </p:cNvPr>
          <p:cNvSpPr txBox="1"/>
          <p:nvPr/>
        </p:nvSpPr>
        <p:spPr>
          <a:xfrm>
            <a:off x="7739713" y="4961816"/>
            <a:ext cx="1641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Sparkonto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74A9E76-5090-AC97-DA1E-D3193C876107}"/>
              </a:ext>
            </a:extLst>
          </p:cNvPr>
          <p:cNvSpPr/>
          <p:nvPr/>
        </p:nvSpPr>
        <p:spPr>
          <a:xfrm>
            <a:off x="7490702" y="82296"/>
            <a:ext cx="1572794" cy="536472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265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773C8667-F12C-8E40-8F92-C73CF48DBF75}"/>
              </a:ext>
            </a:extLst>
          </p:cNvPr>
          <p:cNvSpPr txBox="1"/>
          <p:nvPr/>
        </p:nvSpPr>
        <p:spPr>
          <a:xfrm>
            <a:off x="6326909" y="6327102"/>
            <a:ext cx="1572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Zusammenarbeit mit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585525" y="166985"/>
            <a:ext cx="2743200" cy="365125"/>
          </a:xfrm>
        </p:spPr>
        <p:txBody>
          <a:bodyPr/>
          <a:lstStyle/>
          <a:p>
            <a:fld id="{63D8C118-F3CA-134E-B1BE-D13545587C70}" type="slidenum">
              <a:rPr lang="de-DE" smtClean="0"/>
              <a:t>12</a:t>
            </a:fld>
            <a:endParaRPr lang="de-DE"/>
          </a:p>
        </p:txBody>
      </p:sp>
      <p:pic>
        <p:nvPicPr>
          <p:cNvPr id="2050" name="Picture 2" descr="INSERT-Money LOGO_RGB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4" y="5731089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015 Logo Eurologis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32" y="6113580"/>
            <a:ext cx="965393" cy="5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D129C59-4332-59E8-908E-8C808154FBB5}"/>
              </a:ext>
            </a:extLst>
          </p:cNvPr>
          <p:cNvSpPr txBox="1"/>
          <p:nvPr/>
        </p:nvSpPr>
        <p:spPr>
          <a:xfrm>
            <a:off x="888902" y="5530530"/>
            <a:ext cx="86487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200" dirty="0">
                <a:latin typeface="Arial" panose="020B0604020202020204" pitchFamily="34" charset="0"/>
                <a:cs typeface="Arial" panose="020B0604020202020204" pitchFamily="34" charset="0"/>
              </a:rPr>
              <a:t>(Eigene Darstellung mittels canva.com; </a:t>
            </a:r>
          </a:p>
          <a:p>
            <a:r>
              <a:rPr lang="de-AT" sz="1200" dirty="0">
                <a:latin typeface="Arial" panose="020B0604020202020204" pitchFamily="34" charset="0"/>
                <a:cs typeface="Arial" panose="020B0604020202020204" pitchFamily="34" charset="0"/>
              </a:rPr>
              <a:t>Textquelle: https://wien.arbeiterkammer.at/service/broschueren/konsument/Jugendkonto_aky_bf.pdf)</a:t>
            </a:r>
          </a:p>
        </p:txBody>
      </p:sp>
      <p:pic>
        <p:nvPicPr>
          <p:cNvPr id="3" name="2_OeNB_Jugendsparen">
            <a:hlinkClick r:id="" action="ppaction://media"/>
            <a:extLst>
              <a:ext uri="{FF2B5EF4-FFF2-40B4-BE49-F238E27FC236}">
                <a16:creationId xmlns:a16="http://schemas.microsoft.com/office/drawing/2014/main" id="{8C4546D0-84E3-9038-728C-131B01EE67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634" y="580289"/>
            <a:ext cx="8502732" cy="478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5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27DDE-E8E8-6578-E03A-6039D9848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Gedankenexperiment</a:t>
            </a:r>
            <a:endParaRPr lang="de-DE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FA689D-BC9C-C0F7-A235-1FD325D5A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C118-F3CA-134E-B1BE-D13545587C70}" type="slidenum">
              <a:rPr lang="de-DE" smtClean="0"/>
              <a:t>13</a:t>
            </a:fld>
            <a:endParaRPr lang="de-DE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8B480999-E05A-7F95-CB55-E2E9399EE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9" r="37922"/>
          <a:stretch/>
        </p:blipFill>
        <p:spPr>
          <a:xfrm>
            <a:off x="2238499" y="1395413"/>
            <a:ext cx="4667002" cy="51435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070EB69-DCA7-6D47-F95E-EF5A314E1AB1}"/>
              </a:ext>
            </a:extLst>
          </p:cNvPr>
          <p:cNvSpPr txBox="1"/>
          <p:nvPr/>
        </p:nvSpPr>
        <p:spPr>
          <a:xfrm>
            <a:off x="5506934" y="5828299"/>
            <a:ext cx="39594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(eigene Darstellung mittels canva.com; vgl. Freiberger 2015)</a:t>
            </a:r>
            <a:endParaRPr lang="de-AT" sz="900" dirty="0"/>
          </a:p>
        </p:txBody>
      </p:sp>
      <p:pic>
        <p:nvPicPr>
          <p:cNvPr id="9" name="Picture 2" descr="INSERT-Money LOGO_RGB_1">
            <a:extLst>
              <a:ext uri="{FF2B5EF4-FFF2-40B4-BE49-F238E27FC236}">
                <a16:creationId xmlns:a16="http://schemas.microsoft.com/office/drawing/2014/main" id="{FB999AA8-B27E-0157-F855-F2F0399A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4" y="5731089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2015 Logo Eurologisch">
            <a:extLst>
              <a:ext uri="{FF2B5EF4-FFF2-40B4-BE49-F238E27FC236}">
                <a16:creationId xmlns:a16="http://schemas.microsoft.com/office/drawing/2014/main" id="{871D3AB5-3464-FE60-DC34-98179D922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32" y="6113580"/>
            <a:ext cx="965393" cy="5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A720A27-8535-8A04-F341-F9E4A9AA466B}"/>
              </a:ext>
            </a:extLst>
          </p:cNvPr>
          <p:cNvSpPr txBox="1"/>
          <p:nvPr/>
        </p:nvSpPr>
        <p:spPr>
          <a:xfrm>
            <a:off x="6326909" y="6327102"/>
            <a:ext cx="1572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Zusammenarbeit mit</a:t>
            </a:r>
          </a:p>
        </p:txBody>
      </p:sp>
    </p:spTree>
    <p:extLst>
      <p:ext uri="{BB962C8B-B14F-4D97-AF65-F5344CB8AC3E}">
        <p14:creationId xmlns:p14="http://schemas.microsoft.com/office/powerpoint/2010/main" val="2180513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5C1744C8-07A1-EDAA-9499-37E59B5CC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974" y="541395"/>
            <a:ext cx="4580051" cy="5047403"/>
          </a:xfrm>
          <a:prstGeom prst="rect">
            <a:avLst/>
          </a:prstGeom>
        </p:spPr>
      </p:pic>
      <p:pic>
        <p:nvPicPr>
          <p:cNvPr id="34" name="Picture 2" descr="INSERT-Money LOGO_RGB_1">
            <a:extLst>
              <a:ext uri="{FF2B5EF4-FFF2-40B4-BE49-F238E27FC236}">
                <a16:creationId xmlns:a16="http://schemas.microsoft.com/office/drawing/2014/main" id="{FF0D47AE-EEAF-1070-4EFC-F47810ABA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" y="5671233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01A466-8C8A-4A6B-9A11-B9724B466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C118-F3CA-134E-B1BE-D13545587C70}" type="slidenum">
              <a:rPr lang="de-DE" smtClean="0"/>
              <a:t>14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253C2DC-7FCF-6873-AC9C-14231917E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69" y="158868"/>
            <a:ext cx="7886700" cy="402191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Interessen der Banken </a:t>
            </a:r>
            <a:endParaRPr lang="de-DE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A0668E0-73A4-BD5B-53C2-133CCE714898}"/>
              </a:ext>
            </a:extLst>
          </p:cNvPr>
          <p:cNvSpPr txBox="1"/>
          <p:nvPr/>
        </p:nvSpPr>
        <p:spPr>
          <a:xfrm>
            <a:off x="3693973" y="2195478"/>
            <a:ext cx="1712268" cy="276999"/>
          </a:xfrm>
          <a:prstGeom prst="rect">
            <a:avLst/>
          </a:prstGeom>
          <a:noFill/>
          <a:ln w="28575">
            <a:solidFill>
              <a:srgbClr val="009A5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1200" b="1" dirty="0">
                <a:latin typeface="Arial" panose="020B0604020202020204" pitchFamily="34" charset="0"/>
                <a:cs typeface="Arial" panose="020B0604020202020204" pitchFamily="34" charset="0"/>
              </a:rPr>
              <a:t>(Geld-)Geschenke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DB79080-7DC7-66EA-6D59-6D469FA4C947}"/>
              </a:ext>
            </a:extLst>
          </p:cNvPr>
          <p:cNvSpPr txBox="1"/>
          <p:nvPr/>
        </p:nvSpPr>
        <p:spPr>
          <a:xfrm>
            <a:off x="1336943" y="5609107"/>
            <a:ext cx="3364133" cy="276999"/>
          </a:xfrm>
          <a:prstGeom prst="rect">
            <a:avLst/>
          </a:prstGeom>
          <a:noFill/>
          <a:ln w="28575">
            <a:solidFill>
              <a:srgbClr val="009A5C"/>
            </a:solidFill>
          </a:ln>
        </p:spPr>
        <p:txBody>
          <a:bodyPr wrap="square" rtlCol="0">
            <a:spAutoFit/>
          </a:bodyPr>
          <a:lstStyle/>
          <a:p>
            <a:r>
              <a:rPr lang="de-AT" sz="1200" b="1" dirty="0">
                <a:latin typeface="Arial" panose="020B0604020202020204" pitchFamily="34" charset="0"/>
                <a:cs typeface="Arial" panose="020B0604020202020204" pitchFamily="34" charset="0"/>
              </a:rPr>
              <a:t>Ziel: später weitere Produkte zu verkaufen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E0F12DF-057F-D29F-A6A8-6C1E32FBD3F4}"/>
              </a:ext>
            </a:extLst>
          </p:cNvPr>
          <p:cNvSpPr txBox="1"/>
          <p:nvPr/>
        </p:nvSpPr>
        <p:spPr>
          <a:xfrm>
            <a:off x="710533" y="4479591"/>
            <a:ext cx="4716794" cy="276999"/>
          </a:xfrm>
          <a:prstGeom prst="rect">
            <a:avLst/>
          </a:prstGeom>
          <a:noFill/>
          <a:ln w="28575">
            <a:solidFill>
              <a:srgbClr val="009A5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1200" b="1" dirty="0">
                <a:latin typeface="Arial" panose="020B0604020202020204" pitchFamily="34" charset="0"/>
                <a:cs typeface="Arial" panose="020B0604020202020204" pitchFamily="34" charset="0"/>
              </a:rPr>
              <a:t>Erhalten Informationen über finanzielle Lage der Kund*innen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CA9DDFD-6EF3-9D1F-7E70-B9837269391E}"/>
              </a:ext>
            </a:extLst>
          </p:cNvPr>
          <p:cNvSpPr txBox="1"/>
          <p:nvPr/>
        </p:nvSpPr>
        <p:spPr>
          <a:xfrm>
            <a:off x="3946195" y="1130492"/>
            <a:ext cx="1251608" cy="276999"/>
          </a:xfrm>
          <a:prstGeom prst="rect">
            <a:avLst/>
          </a:prstGeom>
          <a:noFill/>
          <a:ln w="28575">
            <a:solidFill>
              <a:srgbClr val="009A5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1200" b="1" dirty="0">
                <a:latin typeface="Arial" panose="020B0604020202020204" pitchFamily="34" charset="0"/>
                <a:cs typeface="Arial" panose="020B0604020202020204" pitchFamily="34" charset="0"/>
              </a:rPr>
              <a:t>Konkurrenz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753713B-BC0D-52C7-634D-ACA83A186139}"/>
              </a:ext>
            </a:extLst>
          </p:cNvPr>
          <p:cNvSpPr txBox="1"/>
          <p:nvPr/>
        </p:nvSpPr>
        <p:spPr>
          <a:xfrm>
            <a:off x="4997761" y="3309918"/>
            <a:ext cx="2175660" cy="276999"/>
          </a:xfrm>
          <a:prstGeom prst="rect">
            <a:avLst/>
          </a:prstGeom>
          <a:noFill/>
          <a:ln w="28575">
            <a:solidFill>
              <a:srgbClr val="009A5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1200" b="1" dirty="0">
                <a:latin typeface="Arial" panose="020B0604020202020204" pitchFamily="34" charset="0"/>
                <a:cs typeface="Arial" panose="020B0604020202020204" pitchFamily="34" charset="0"/>
              </a:rPr>
              <a:t>Weniger Werbekosten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F63DD0CD-9DAB-0DC7-398F-F44D879F9F78}"/>
              </a:ext>
            </a:extLst>
          </p:cNvPr>
          <p:cNvCxnSpPr>
            <a:cxnSpLocks/>
          </p:cNvCxnSpPr>
          <p:nvPr/>
        </p:nvCxnSpPr>
        <p:spPr>
          <a:xfrm>
            <a:off x="4555919" y="1407491"/>
            <a:ext cx="0" cy="314917"/>
          </a:xfrm>
          <a:prstGeom prst="straightConnector1">
            <a:avLst/>
          </a:prstGeom>
          <a:ln w="38100">
            <a:solidFill>
              <a:srgbClr val="009A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B20F3266-19D1-673B-EFA0-546A5D8D1673}"/>
              </a:ext>
            </a:extLst>
          </p:cNvPr>
          <p:cNvSpPr txBox="1"/>
          <p:nvPr/>
        </p:nvSpPr>
        <p:spPr>
          <a:xfrm>
            <a:off x="5596049" y="5708809"/>
            <a:ext cx="39594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(eigene Darstellung mittels canva.com; vgl. Freiberger 2015)</a:t>
            </a:r>
            <a:endParaRPr lang="de-AT" sz="9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5828343-8466-2193-5DCC-B0BAB9DDD63B}"/>
              </a:ext>
            </a:extLst>
          </p:cNvPr>
          <p:cNvSpPr txBox="1"/>
          <p:nvPr/>
        </p:nvSpPr>
        <p:spPr>
          <a:xfrm>
            <a:off x="1752065" y="3271083"/>
            <a:ext cx="2601759" cy="276999"/>
          </a:xfrm>
          <a:prstGeom prst="rect">
            <a:avLst/>
          </a:prstGeom>
          <a:noFill/>
          <a:ln w="28575">
            <a:solidFill>
              <a:srgbClr val="009A5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1200" b="1" dirty="0">
                <a:latin typeface="Arial" panose="020B0604020202020204" pitchFamily="34" charset="0"/>
                <a:cs typeface="Arial" panose="020B0604020202020204" pitchFamily="34" charset="0"/>
              </a:rPr>
              <a:t>Neue Kund*innen gewinnen</a:t>
            </a:r>
            <a:endParaRPr lang="de-A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B5B0473B-6ADD-B3E5-7030-9B0310EAA723}"/>
              </a:ext>
            </a:extLst>
          </p:cNvPr>
          <p:cNvCxnSpPr>
            <a:cxnSpLocks/>
          </p:cNvCxnSpPr>
          <p:nvPr/>
        </p:nvCxnSpPr>
        <p:spPr>
          <a:xfrm>
            <a:off x="3068930" y="3548082"/>
            <a:ext cx="0" cy="420414"/>
          </a:xfrm>
          <a:prstGeom prst="straightConnector1">
            <a:avLst/>
          </a:prstGeom>
          <a:ln w="38100">
            <a:solidFill>
              <a:srgbClr val="009A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A4353CA8-628B-0266-CBAD-54701E978F2D}"/>
              </a:ext>
            </a:extLst>
          </p:cNvPr>
          <p:cNvSpPr txBox="1"/>
          <p:nvPr/>
        </p:nvSpPr>
        <p:spPr>
          <a:xfrm>
            <a:off x="6326909" y="6327102"/>
            <a:ext cx="1572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Zusammenarbeit mit</a:t>
            </a:r>
          </a:p>
        </p:txBody>
      </p:sp>
      <p:pic>
        <p:nvPicPr>
          <p:cNvPr id="38" name="Picture 3" descr="2015 Logo Eurologisch">
            <a:extLst>
              <a:ext uri="{FF2B5EF4-FFF2-40B4-BE49-F238E27FC236}">
                <a16:creationId xmlns:a16="http://schemas.microsoft.com/office/drawing/2014/main" id="{47F9319B-F62C-0E24-6C8C-07B90CB69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32" y="6113580"/>
            <a:ext cx="965393" cy="5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8D1ED395-689B-B818-767E-3CBA55B25CFE}"/>
              </a:ext>
            </a:extLst>
          </p:cNvPr>
          <p:cNvCxnSpPr>
            <a:cxnSpLocks/>
          </p:cNvCxnSpPr>
          <p:nvPr/>
        </p:nvCxnSpPr>
        <p:spPr>
          <a:xfrm flipH="1">
            <a:off x="3120244" y="2333977"/>
            <a:ext cx="573729" cy="432000"/>
          </a:xfrm>
          <a:prstGeom prst="straightConnector1">
            <a:avLst/>
          </a:prstGeom>
          <a:ln w="38100">
            <a:solidFill>
              <a:srgbClr val="009A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BC616C23-6AC3-B246-EBE6-7464EED507D1}"/>
              </a:ext>
            </a:extLst>
          </p:cNvPr>
          <p:cNvCxnSpPr>
            <a:cxnSpLocks/>
          </p:cNvCxnSpPr>
          <p:nvPr/>
        </p:nvCxnSpPr>
        <p:spPr>
          <a:xfrm>
            <a:off x="5406241" y="2315489"/>
            <a:ext cx="573729" cy="431924"/>
          </a:xfrm>
          <a:prstGeom prst="straightConnector1">
            <a:avLst/>
          </a:prstGeom>
          <a:ln w="38100">
            <a:solidFill>
              <a:srgbClr val="009A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AB77A9B9-E95E-B23A-910F-0915D4FBEA0F}"/>
              </a:ext>
            </a:extLst>
          </p:cNvPr>
          <p:cNvCxnSpPr>
            <a:cxnSpLocks/>
          </p:cNvCxnSpPr>
          <p:nvPr/>
        </p:nvCxnSpPr>
        <p:spPr>
          <a:xfrm>
            <a:off x="3019010" y="4756590"/>
            <a:ext cx="0" cy="420414"/>
          </a:xfrm>
          <a:prstGeom prst="straightConnector1">
            <a:avLst/>
          </a:prstGeom>
          <a:ln w="38100">
            <a:solidFill>
              <a:srgbClr val="009A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055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8201F3A-1D19-ED42-BE38-E59817954006}"/>
              </a:ext>
            </a:extLst>
          </p:cNvPr>
          <p:cNvSpPr txBox="1"/>
          <p:nvPr/>
        </p:nvSpPr>
        <p:spPr>
          <a:xfrm>
            <a:off x="-1524000" y="95463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Rotierendes Partnergespräch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73C8667-F12C-8E40-8F92-C73CF48DBF75}"/>
              </a:ext>
            </a:extLst>
          </p:cNvPr>
          <p:cNvSpPr txBox="1"/>
          <p:nvPr/>
        </p:nvSpPr>
        <p:spPr>
          <a:xfrm>
            <a:off x="6326909" y="6327102"/>
            <a:ext cx="1572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Zusammenarbeit mit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585525" y="166985"/>
            <a:ext cx="2743200" cy="365125"/>
          </a:xfrm>
        </p:spPr>
        <p:txBody>
          <a:bodyPr/>
          <a:lstStyle/>
          <a:p>
            <a:fld id="{63D8C118-F3CA-134E-B1BE-D13545587C70}" type="slidenum">
              <a:rPr lang="de-DE" smtClean="0"/>
              <a:t>2</a:t>
            </a:fld>
            <a:endParaRPr lang="de-DE"/>
          </a:p>
        </p:txBody>
      </p:sp>
      <p:pic>
        <p:nvPicPr>
          <p:cNvPr id="2050" name="Picture 2" descr="INSERT-Money LOGO_RGB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4" y="5731089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015 Logo Eurologis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32" y="6113580"/>
            <a:ext cx="965393" cy="5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C80C3B4-C568-AE25-05AC-A1D435040356}"/>
              </a:ext>
            </a:extLst>
          </p:cNvPr>
          <p:cNvSpPr/>
          <p:nvPr/>
        </p:nvSpPr>
        <p:spPr>
          <a:xfrm>
            <a:off x="883248" y="2256686"/>
            <a:ext cx="7300971" cy="1615012"/>
          </a:xfrm>
          <a:prstGeom prst="roundRect">
            <a:avLst/>
          </a:prstGeom>
          <a:noFill/>
          <a:ln w="38100">
            <a:solidFill>
              <a:srgbClr val="009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habt ihr getan, um euch diesen materiellen Wunsch zu erfüllen?</a:t>
            </a:r>
            <a:endParaRPr lang="de-AT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8F754B6-3879-44AE-7395-87D997B14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386" y="4177570"/>
            <a:ext cx="2015223" cy="201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2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8201F3A-1D19-ED42-BE38-E59817954006}"/>
              </a:ext>
            </a:extLst>
          </p:cNvPr>
          <p:cNvSpPr txBox="1"/>
          <p:nvPr/>
        </p:nvSpPr>
        <p:spPr>
          <a:xfrm>
            <a:off x="-1524000" y="95463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Rotierendes Partnergespräch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73C8667-F12C-8E40-8F92-C73CF48DBF75}"/>
              </a:ext>
            </a:extLst>
          </p:cNvPr>
          <p:cNvSpPr txBox="1"/>
          <p:nvPr/>
        </p:nvSpPr>
        <p:spPr>
          <a:xfrm>
            <a:off x="6326909" y="6327102"/>
            <a:ext cx="1572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Zusammenarbeit mit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585525" y="166985"/>
            <a:ext cx="2743200" cy="365125"/>
          </a:xfrm>
        </p:spPr>
        <p:txBody>
          <a:bodyPr/>
          <a:lstStyle/>
          <a:p>
            <a:fld id="{63D8C118-F3CA-134E-B1BE-D13545587C70}" type="slidenum">
              <a:rPr lang="de-DE" smtClean="0"/>
              <a:t>3</a:t>
            </a:fld>
            <a:endParaRPr lang="de-DE"/>
          </a:p>
        </p:txBody>
      </p:sp>
      <p:pic>
        <p:nvPicPr>
          <p:cNvPr id="2050" name="Picture 2" descr="INSERT-Money LOGO_RGB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4" y="5731089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015 Logo Eurologis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32" y="6113580"/>
            <a:ext cx="965393" cy="5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C80C3B4-C568-AE25-05AC-A1D435040356}"/>
              </a:ext>
            </a:extLst>
          </p:cNvPr>
          <p:cNvSpPr/>
          <p:nvPr/>
        </p:nvSpPr>
        <p:spPr>
          <a:xfrm>
            <a:off x="921513" y="2254638"/>
            <a:ext cx="7300971" cy="1462339"/>
          </a:xfrm>
          <a:prstGeom prst="roundRect">
            <a:avLst/>
          </a:prstGeom>
          <a:noFill/>
          <a:ln w="38100">
            <a:solidFill>
              <a:srgbClr val="009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Kennt ihr weitere Möglichkeiten, um materielle Wünsche zu erfüllen? </a:t>
            </a:r>
            <a:endParaRPr lang="de-AT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BB6AD8-78BA-95EB-1EBD-D3308730C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86" y="4177570"/>
            <a:ext cx="2015223" cy="201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94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8201F3A-1D19-ED42-BE38-E59817954006}"/>
              </a:ext>
            </a:extLst>
          </p:cNvPr>
          <p:cNvSpPr txBox="1"/>
          <p:nvPr/>
        </p:nvSpPr>
        <p:spPr>
          <a:xfrm>
            <a:off x="-1524000" y="95463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Rotierendes Partnergespräch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73C8667-F12C-8E40-8F92-C73CF48DBF75}"/>
              </a:ext>
            </a:extLst>
          </p:cNvPr>
          <p:cNvSpPr txBox="1"/>
          <p:nvPr/>
        </p:nvSpPr>
        <p:spPr>
          <a:xfrm>
            <a:off x="6326909" y="6327102"/>
            <a:ext cx="1572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Zusammenarbeit mit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585525" y="166985"/>
            <a:ext cx="2743200" cy="365125"/>
          </a:xfrm>
        </p:spPr>
        <p:txBody>
          <a:bodyPr/>
          <a:lstStyle/>
          <a:p>
            <a:fld id="{63D8C118-F3CA-134E-B1BE-D13545587C70}" type="slidenum">
              <a:rPr lang="de-DE" smtClean="0"/>
              <a:t>4</a:t>
            </a:fld>
            <a:endParaRPr lang="de-DE"/>
          </a:p>
        </p:txBody>
      </p:sp>
      <p:pic>
        <p:nvPicPr>
          <p:cNvPr id="2050" name="Picture 2" descr="INSERT-Money LOGO_RGB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4" y="5731089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015 Logo Eurologis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32" y="6113580"/>
            <a:ext cx="965393" cy="5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C80C3B4-C568-AE25-05AC-A1D435040356}"/>
              </a:ext>
            </a:extLst>
          </p:cNvPr>
          <p:cNvSpPr/>
          <p:nvPr/>
        </p:nvSpPr>
        <p:spPr>
          <a:xfrm>
            <a:off x="921513" y="2254638"/>
            <a:ext cx="7300971" cy="1623299"/>
          </a:xfrm>
          <a:prstGeom prst="roundRect">
            <a:avLst/>
          </a:prstGeom>
          <a:noFill/>
          <a:ln w="38100">
            <a:solidFill>
              <a:srgbClr val="009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Besser</a:t>
            </a:r>
            <a:r>
              <a:rPr lang="de-DE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</a:t>
            </a: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Noten: Um welche Art von Wunsch handelt es sich? Welche Möglichkeiten könnte es geben, um diesen Wunsch zu erfüllen? </a:t>
            </a:r>
            <a:endParaRPr lang="de-AT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BB6AD8-78BA-95EB-1EBD-D3308730C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86" y="4177570"/>
            <a:ext cx="2015223" cy="201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40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8201F3A-1D19-ED42-BE38-E59817954006}"/>
              </a:ext>
            </a:extLst>
          </p:cNvPr>
          <p:cNvSpPr txBox="1"/>
          <p:nvPr/>
        </p:nvSpPr>
        <p:spPr>
          <a:xfrm>
            <a:off x="-1524000" y="95463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Rotierendes Partnergespräch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73C8667-F12C-8E40-8F92-C73CF48DBF75}"/>
              </a:ext>
            </a:extLst>
          </p:cNvPr>
          <p:cNvSpPr txBox="1"/>
          <p:nvPr/>
        </p:nvSpPr>
        <p:spPr>
          <a:xfrm>
            <a:off x="6326909" y="6327102"/>
            <a:ext cx="1572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Zusammenarbeit mit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585525" y="166985"/>
            <a:ext cx="2743200" cy="365125"/>
          </a:xfrm>
        </p:spPr>
        <p:txBody>
          <a:bodyPr/>
          <a:lstStyle/>
          <a:p>
            <a:fld id="{63D8C118-F3CA-134E-B1BE-D13545587C70}" type="slidenum">
              <a:rPr lang="de-DE" smtClean="0"/>
              <a:t>5</a:t>
            </a:fld>
            <a:endParaRPr lang="de-DE"/>
          </a:p>
        </p:txBody>
      </p:sp>
      <p:pic>
        <p:nvPicPr>
          <p:cNvPr id="2050" name="Picture 2" descr="INSERT-Money LOGO_RGB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4" y="5731089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015 Logo Eurologis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32" y="6113580"/>
            <a:ext cx="965393" cy="5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C80C3B4-C568-AE25-05AC-A1D435040356}"/>
              </a:ext>
            </a:extLst>
          </p:cNvPr>
          <p:cNvSpPr/>
          <p:nvPr/>
        </p:nvSpPr>
        <p:spPr>
          <a:xfrm>
            <a:off x="921511" y="2339781"/>
            <a:ext cx="7300971" cy="1531917"/>
          </a:xfrm>
          <a:prstGeom prst="roundRect">
            <a:avLst/>
          </a:prstGeom>
          <a:noFill/>
          <a:ln w="38100">
            <a:solidFill>
              <a:srgbClr val="009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Welche materiellen</a:t>
            </a:r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und </a:t>
            </a: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immateriellen Wünsche könnten hinter diesem Fahrradkauf stecken? </a:t>
            </a:r>
            <a:endParaRPr lang="de-AT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9A5777-C2B3-3FA2-2997-EB3AC820A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386" y="4177570"/>
            <a:ext cx="2015223" cy="201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65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773C8667-F12C-8E40-8F92-C73CF48DBF75}"/>
              </a:ext>
            </a:extLst>
          </p:cNvPr>
          <p:cNvSpPr txBox="1"/>
          <p:nvPr/>
        </p:nvSpPr>
        <p:spPr>
          <a:xfrm>
            <a:off x="6326909" y="6327102"/>
            <a:ext cx="1572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Zusammenarbeit mit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585525" y="166985"/>
            <a:ext cx="2743200" cy="365125"/>
          </a:xfrm>
        </p:spPr>
        <p:txBody>
          <a:bodyPr/>
          <a:lstStyle/>
          <a:p>
            <a:fld id="{63D8C118-F3CA-134E-B1BE-D13545587C70}" type="slidenum">
              <a:rPr lang="de-DE" smtClean="0"/>
              <a:t>6</a:t>
            </a:fld>
            <a:endParaRPr lang="de-DE"/>
          </a:p>
        </p:txBody>
      </p:sp>
      <p:pic>
        <p:nvPicPr>
          <p:cNvPr id="2050" name="Picture 2" descr="INSERT-Money LOGO_RGB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4" y="5731089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015 Logo Eurologis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32" y="6113580"/>
            <a:ext cx="965393" cy="5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1F5EBB2C-822E-8D1C-A376-173F1DCF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6018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de-AT" sz="2400" b="1" dirty="0">
                <a:latin typeface="Arial" panose="020B0604020202020204" pitchFamily="34" charset="0"/>
                <a:cs typeface="Arial" panose="020B0604020202020204" pitchFamily="34" charset="0"/>
              </a:rPr>
              <a:t>Viele Wünsche – wie kann man sie sich erfüllen?</a:t>
            </a:r>
            <a:br>
              <a:rPr lang="de-AT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AT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AT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AT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5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773C8667-F12C-8E40-8F92-C73CF48DBF75}"/>
              </a:ext>
            </a:extLst>
          </p:cNvPr>
          <p:cNvSpPr txBox="1"/>
          <p:nvPr/>
        </p:nvSpPr>
        <p:spPr>
          <a:xfrm>
            <a:off x="6326909" y="6327102"/>
            <a:ext cx="1572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Zusammenarbeit mit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585525" y="166985"/>
            <a:ext cx="2743200" cy="365125"/>
          </a:xfrm>
        </p:spPr>
        <p:txBody>
          <a:bodyPr/>
          <a:lstStyle/>
          <a:p>
            <a:fld id="{63D8C118-F3CA-134E-B1BE-D13545587C70}" type="slidenum">
              <a:rPr lang="de-DE" smtClean="0"/>
              <a:t>7</a:t>
            </a:fld>
            <a:endParaRPr lang="de-DE"/>
          </a:p>
        </p:txBody>
      </p:sp>
      <p:pic>
        <p:nvPicPr>
          <p:cNvPr id="2050" name="Picture 2" descr="INSERT-Money LOGO_RGB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4" y="5731089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015 Logo Eurologis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32" y="6113580"/>
            <a:ext cx="965393" cy="5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4F7B25B-4079-C9B1-45F3-CC21C9B993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5" r="17276"/>
          <a:stretch/>
        </p:blipFill>
        <p:spPr>
          <a:xfrm>
            <a:off x="1211404" y="627112"/>
            <a:ext cx="6952257" cy="519897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0A368AC-4C61-AA10-AFD8-84D241CAB790}"/>
              </a:ext>
            </a:extLst>
          </p:cNvPr>
          <p:cNvSpPr txBox="1"/>
          <p:nvPr/>
        </p:nvSpPr>
        <p:spPr>
          <a:xfrm>
            <a:off x="6832883" y="5692639"/>
            <a:ext cx="21336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(eigene Darstellung mittels canva.com)</a:t>
            </a:r>
            <a:endParaRPr lang="de-AT" sz="800" dirty="0"/>
          </a:p>
        </p:txBody>
      </p:sp>
    </p:spTree>
    <p:extLst>
      <p:ext uri="{BB962C8B-B14F-4D97-AF65-F5344CB8AC3E}">
        <p14:creationId xmlns:p14="http://schemas.microsoft.com/office/powerpoint/2010/main" val="3327394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773C8667-F12C-8E40-8F92-C73CF48DBF75}"/>
              </a:ext>
            </a:extLst>
          </p:cNvPr>
          <p:cNvSpPr txBox="1"/>
          <p:nvPr/>
        </p:nvSpPr>
        <p:spPr>
          <a:xfrm>
            <a:off x="6326909" y="6327102"/>
            <a:ext cx="1572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Zusammenarbeit mit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585525" y="166985"/>
            <a:ext cx="2743200" cy="365125"/>
          </a:xfrm>
        </p:spPr>
        <p:txBody>
          <a:bodyPr/>
          <a:lstStyle/>
          <a:p>
            <a:fld id="{63D8C118-F3CA-134E-B1BE-D13545587C70}" type="slidenum">
              <a:rPr lang="de-DE" smtClean="0"/>
              <a:t>8</a:t>
            </a:fld>
            <a:endParaRPr lang="de-DE"/>
          </a:p>
        </p:txBody>
      </p:sp>
      <p:pic>
        <p:nvPicPr>
          <p:cNvPr id="2050" name="Picture 2" descr="INSERT-Money LOGO_RGB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4" y="5731089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015 Logo Eurologis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32" y="6113580"/>
            <a:ext cx="965393" cy="5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85D7740B-F410-5E3F-9599-7385C58FCC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88" r="23506"/>
          <a:stretch/>
        </p:blipFill>
        <p:spPr>
          <a:xfrm>
            <a:off x="1662606" y="284677"/>
            <a:ext cx="5818788" cy="597218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0BF3984-D573-56BF-E72E-AD52DCB91745}"/>
              </a:ext>
            </a:extLst>
          </p:cNvPr>
          <p:cNvSpPr txBox="1"/>
          <p:nvPr/>
        </p:nvSpPr>
        <p:spPr>
          <a:xfrm>
            <a:off x="6832883" y="5692639"/>
            <a:ext cx="21336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(eigene Darstellung mittels canva.com)</a:t>
            </a:r>
            <a:endParaRPr lang="de-AT" sz="800" dirty="0"/>
          </a:p>
        </p:txBody>
      </p:sp>
    </p:spTree>
    <p:extLst>
      <p:ext uri="{BB962C8B-B14F-4D97-AF65-F5344CB8AC3E}">
        <p14:creationId xmlns:p14="http://schemas.microsoft.com/office/powerpoint/2010/main" val="1956332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773C8667-F12C-8E40-8F92-C73CF48DBF75}"/>
              </a:ext>
            </a:extLst>
          </p:cNvPr>
          <p:cNvSpPr txBox="1"/>
          <p:nvPr/>
        </p:nvSpPr>
        <p:spPr>
          <a:xfrm>
            <a:off x="6326909" y="6327102"/>
            <a:ext cx="1572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Zusammenarbeit mit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585525" y="166985"/>
            <a:ext cx="2743200" cy="365125"/>
          </a:xfrm>
        </p:spPr>
        <p:txBody>
          <a:bodyPr/>
          <a:lstStyle/>
          <a:p>
            <a:fld id="{63D8C118-F3CA-134E-B1BE-D13545587C70}" type="slidenum">
              <a:rPr lang="de-DE" smtClean="0"/>
              <a:t>9</a:t>
            </a:fld>
            <a:endParaRPr lang="de-DE"/>
          </a:p>
        </p:txBody>
      </p:sp>
      <p:pic>
        <p:nvPicPr>
          <p:cNvPr id="2050" name="Picture 2" descr="INSERT-Money LOGO_RGB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4" y="5731089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015 Logo Eurologis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32" y="6113580"/>
            <a:ext cx="965393" cy="5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E748A69-E9E3-7F6F-0F72-A700EA9EF5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54" r="29870"/>
          <a:stretch/>
        </p:blipFill>
        <p:spPr>
          <a:xfrm>
            <a:off x="2072244" y="587589"/>
            <a:ext cx="4999511" cy="51435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D1C828E-7E4B-D0B3-007B-719EC851CD54}"/>
              </a:ext>
            </a:extLst>
          </p:cNvPr>
          <p:cNvSpPr txBox="1"/>
          <p:nvPr/>
        </p:nvSpPr>
        <p:spPr>
          <a:xfrm>
            <a:off x="6832883" y="5692639"/>
            <a:ext cx="21336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(eigene Darstellung mittels canva.com)</a:t>
            </a:r>
            <a:endParaRPr lang="de-AT" sz="800" dirty="0"/>
          </a:p>
        </p:txBody>
      </p:sp>
    </p:spTree>
    <p:extLst>
      <p:ext uri="{BB962C8B-B14F-4D97-AF65-F5344CB8AC3E}">
        <p14:creationId xmlns:p14="http://schemas.microsoft.com/office/powerpoint/2010/main" val="3414267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490</Words>
  <Application>Microsoft Office PowerPoint</Application>
  <PresentationFormat>Bildschirmpräsentation (4:3)</PresentationFormat>
  <Paragraphs>79</Paragraphs>
  <Slides>14</Slides>
  <Notes>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 Wünsche – wie kann man sie sich erfüllen?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Gedankenexperiment</vt:lpstr>
      <vt:lpstr>Interessen der Banken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 Lehner</dc:creator>
  <cp:lastModifiedBy>Johanna Anich</cp:lastModifiedBy>
  <cp:revision>120</cp:revision>
  <dcterms:created xsi:type="dcterms:W3CDTF">2018-09-11T12:05:00Z</dcterms:created>
  <dcterms:modified xsi:type="dcterms:W3CDTF">2023-05-08T17:19:57Z</dcterms:modified>
</cp:coreProperties>
</file>