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312" r:id="rId3"/>
    <p:sldId id="298" r:id="rId4"/>
    <p:sldId id="295" r:id="rId5"/>
    <p:sldId id="310" r:id="rId6"/>
    <p:sldId id="311" r:id="rId7"/>
    <p:sldId id="305" r:id="rId8"/>
    <p:sldId id="306" r:id="rId9"/>
    <p:sldId id="30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eger, Sandra" initials="SS" lastIdx="10" clrIdx="0">
    <p:extLst>
      <p:ext uri="{19B8F6BF-5375-455C-9EA6-DF929625EA0E}">
        <p15:presenceInfo xmlns:p15="http://schemas.microsoft.com/office/powerpoint/2012/main" userId="S::sandra.stieger@PHSalzburg.ac.at::8a43249a-ebd2-4590-a7a3-b8a0066d44dd" providerId="AD"/>
      </p:ext>
    </p:extLst>
  </p:cmAuthor>
  <p:cmAuthor id="2" name="Johanna Ruhm" initials="JR" lastIdx="9" clrIdx="1">
    <p:extLst>
      <p:ext uri="{19B8F6BF-5375-455C-9EA6-DF929625EA0E}">
        <p15:presenceInfo xmlns:p15="http://schemas.microsoft.com/office/powerpoint/2012/main" userId="5f18e5c932472a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E73"/>
    <a:srgbClr val="5CA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EF93A-5754-43C7-BEA0-1E411483F4B8}" v="12" dt="2021-08-11T12:29:22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82785"/>
  </p:normalViewPr>
  <p:slideViewPr>
    <p:cSldViewPr snapToGrid="0" snapToObjects="1">
      <p:cViewPr varScale="1">
        <p:scale>
          <a:sx n="45" d="100"/>
          <a:sy n="45" d="100"/>
        </p:scale>
        <p:origin x="1948" y="48"/>
      </p:cViewPr>
      <p:guideLst>
        <p:guide orient="horz" pos="4156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4CDDF-4358-2C45-9838-0B1B6FA8BD44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193F4-F389-3F40-A19E-5225272A2C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9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illustrations/e-commerce-online-verkauf-3021581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Titelbild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dirty="0">
                <a:hlinkClick r:id="rId3"/>
              </a:rPr>
              <a:t>E-Commerce Online-Verkauf - Kostenloses Bild auf </a:t>
            </a:r>
            <a:r>
              <a:rPr lang="de-DE" dirty="0" err="1">
                <a:hlinkClick r:id="rId3"/>
              </a:rPr>
              <a:t>Pixabay</a:t>
            </a:r>
            <a:r>
              <a:rPr lang="de-DE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(30.04.2021)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193F4-F389-3F40-A19E-5225272A2C2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65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www.presseportal.de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/6586/3352378 (28.03.2021)</a:t>
            </a:r>
            <a:endParaRPr lang="de-DE" sz="12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&lt;a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href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='https://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www.freepik.com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vectors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'&gt;Cards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freepik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www.freepik.com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&lt;/a&gt; (28.03.2021)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193F4-F389-3F40-A19E-5225272A2C2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2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www.presseportal.de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/6586/3352378 (28.03.2021)</a:t>
            </a:r>
            <a:endParaRPr lang="de-DE" sz="12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&lt;a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href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='https://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www.freepik.com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vectors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'&gt;Cards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freepik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www.freepik.com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&lt;/a&gt; (28.03.2021)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193F4-F389-3F40-A19E-5225272A2C2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360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https://</a:t>
            </a:r>
            <a:r>
              <a:rPr lang="de-DE" dirty="0" err="1"/>
              <a:t>eurologisch.at</a:t>
            </a:r>
            <a:r>
              <a:rPr lang="de-DE" dirty="0"/>
              <a:t>/meins/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193F4-F389-3F40-A19E-5225272A2C2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60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https://</a:t>
            </a:r>
            <a:r>
              <a:rPr lang="de-DE" dirty="0" err="1"/>
              <a:t>eurologisch.at</a:t>
            </a:r>
            <a:r>
              <a:rPr lang="de-DE" dirty="0"/>
              <a:t>/meins/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193F4-F389-3F40-A19E-5225272A2C2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54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https://</a:t>
            </a:r>
            <a:r>
              <a:rPr lang="de-DE" dirty="0" err="1"/>
              <a:t>eurologisch.at</a:t>
            </a:r>
            <a:r>
              <a:rPr lang="de-DE" dirty="0"/>
              <a:t>/meins/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193F4-F389-3F40-A19E-5225272A2C2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046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Loggen Sie sich bitte mit Ihrem </a:t>
            </a:r>
            <a:r>
              <a:rPr lang="de-DE" dirty="0" err="1"/>
              <a:t>Mentimeter</a:t>
            </a:r>
            <a:r>
              <a:rPr lang="de-DE" dirty="0"/>
              <a:t>-Account ein, erstellen Sie eine Word Cloud und teilen Sie den QR-Code mit den Schülerinnen und Schülern.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193F4-F389-3F40-A19E-5225272A2C2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955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www.eurologisch.at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/meins/?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utm_source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mailworx&amp;utm_medium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email&amp;utm_content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meins&amp;utm_campaign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=eurologisch+–+märz+2021+-+created%3a+20210312+-+sent%3a+20210316&amp;utm_term=n%2fa#Seite8 (17.03.2021)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https://</a:t>
            </a:r>
            <a:r>
              <a:rPr lang="de-DE" dirty="0" err="1"/>
              <a:t>meins.eurologisch.at</a:t>
            </a:r>
            <a:r>
              <a:rPr lang="de-DE" dirty="0"/>
              <a:t>/#/</a:t>
            </a:r>
            <a:r>
              <a:rPr lang="de-DE" dirty="0" err="1"/>
              <a:t>analysis</a:t>
            </a:r>
            <a:r>
              <a:rPr lang="de-DE" dirty="0"/>
              <a:t> (17.03.2021)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193F4-F389-3F40-A19E-5225272A2C2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441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www.eurologisch.at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/meins/?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utm_source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mailworx&amp;utm_medium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email&amp;utm_content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meins&amp;utm_campaign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=eurologisch+–+märz+2021+-+created%3a+20210312+-+sent%3a+20210316&amp;utm_term=n%2fa#Seite5 (12.04.2021)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www.umweltbundesamt.de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medien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/1410/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publikationen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/fachbroschuere_konsum_4.0_barrierefrei_190322.pdf (12.03.2021)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193F4-F389-3F40-A19E-5225272A2C2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05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3856-D2C4-46DB-8BDD-AC4ECC9ED030}" type="datetime1">
              <a:rPr lang="de-DE" smtClean="0"/>
              <a:t>05.12.2022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92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9AAE-0F1A-480C-8370-41F7C63D59D1}" type="datetime1">
              <a:rPr lang="de-DE" smtClean="0"/>
              <a:t>05.12.2022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38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6D25-C00F-431D-9089-52D07EAD9BB2}" type="datetime1">
              <a:rPr lang="de-DE" smtClean="0"/>
              <a:t>05.12.2022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70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6BB1-6C09-43CD-963E-B0A04F9C2D64}" type="datetime1">
              <a:rPr lang="de-DE" smtClean="0"/>
              <a:t>05.12.2022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23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A49-84DE-4E1D-BD31-6C4EC0E2A1FB}" type="datetime1">
              <a:rPr lang="de-DE" smtClean="0"/>
              <a:t>05.12.2022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16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8BB6-6344-42E2-B16D-6FCAF73FCE47}" type="datetime1">
              <a:rPr lang="de-DE" smtClean="0"/>
              <a:t>05.12.2022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60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42D-BBB1-4F76-A042-BE9974DB4F88}" type="datetime1">
              <a:rPr lang="de-DE" smtClean="0"/>
              <a:t>05.12.2022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08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0D69-1D95-407B-B534-2D72B0B6BCBC}" type="datetime1">
              <a:rPr lang="de-DE" smtClean="0"/>
              <a:t>05.12.2022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68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46C4-B50A-4649-9F87-8AFE1D7BCB6F}" type="datetime1">
              <a:rPr lang="de-DE" smtClean="0"/>
              <a:t>05.12.2022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90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EA87-22FB-4819-A8C2-B66933A56C61}" type="datetime1">
              <a:rPr lang="de-DE" smtClean="0"/>
              <a:t>05.12.2022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2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7709-CF71-4FD5-A6F8-21511D17E9A1}" type="datetime1">
              <a:rPr lang="de-DE" smtClean="0"/>
              <a:t>05.12.2022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03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2DA9-8A9D-4A43-ACEF-AE0E0177E11A}" type="datetime1">
              <a:rPr lang="de-DE" smtClean="0"/>
              <a:t>05.12.2022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71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eurologisch.at/meins/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28">
            <a:extLst>
              <a:ext uri="{FF2B5EF4-FFF2-40B4-BE49-F238E27FC236}">
                <a16:creationId xmlns:a16="http://schemas.microsoft.com/office/drawing/2014/main" id="{81D2D396-952A-134E-A573-C50899E1EB67}"/>
              </a:ext>
            </a:extLst>
          </p:cNvPr>
          <p:cNvSpPr txBox="1"/>
          <p:nvPr/>
        </p:nvSpPr>
        <p:spPr>
          <a:xfrm>
            <a:off x="1511300" y="5374932"/>
            <a:ext cx="5859570" cy="964527"/>
          </a:xfrm>
          <a:prstGeom prst="rect">
            <a:avLst/>
          </a:prstGeom>
          <a:solidFill>
            <a:srgbClr val="67B24C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AT" sz="1200" dirty="0">
              <a:latin typeface="Times New Roman"/>
              <a:ea typeface="Times New Roman"/>
            </a:endParaRPr>
          </a:p>
        </p:txBody>
      </p:sp>
      <p:sp>
        <p:nvSpPr>
          <p:cNvPr id="24" name="Rahmen 10"/>
          <p:cNvSpPr/>
          <p:nvPr/>
        </p:nvSpPr>
        <p:spPr>
          <a:xfrm>
            <a:off x="1511301" y="979463"/>
            <a:ext cx="6134099" cy="4394835"/>
          </a:xfrm>
          <a:prstGeom prst="frame">
            <a:avLst/>
          </a:prstGeom>
          <a:solidFill>
            <a:srgbClr val="D40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25" name="Textfeld 28"/>
          <p:cNvSpPr txBox="1"/>
          <p:nvPr/>
        </p:nvSpPr>
        <p:spPr>
          <a:xfrm>
            <a:off x="1785831" y="5363081"/>
            <a:ext cx="5859570" cy="964527"/>
          </a:xfrm>
          <a:prstGeom prst="rect">
            <a:avLst/>
          </a:prstGeom>
          <a:solidFill>
            <a:srgbClr val="67B24C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sz="2600" b="1" dirty="0">
                <a:solidFill>
                  <a:srgbClr val="FFFFFF"/>
                </a:solidFill>
                <a:latin typeface="Arial"/>
                <a:ea typeface="Times New Roman"/>
              </a:rPr>
              <a:t>Auswirkungen auf Kaufverhalten und Umgang mit Geld</a:t>
            </a:r>
            <a:endParaRPr lang="de-AT" sz="1200" dirty="0">
              <a:latin typeface="Times New Roman"/>
              <a:ea typeface="Times New Roman"/>
            </a:endParaRPr>
          </a:p>
        </p:txBody>
      </p:sp>
      <p:sp>
        <p:nvSpPr>
          <p:cNvPr id="26" name="Textfeld 19"/>
          <p:cNvSpPr txBox="1"/>
          <p:nvPr/>
        </p:nvSpPr>
        <p:spPr>
          <a:xfrm>
            <a:off x="1511301" y="4841240"/>
            <a:ext cx="6121398" cy="570129"/>
          </a:xfrm>
          <a:prstGeom prst="rect">
            <a:avLst/>
          </a:prstGeom>
          <a:solidFill>
            <a:srgbClr val="D4021D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sz="2600" b="1" dirty="0">
                <a:solidFill>
                  <a:srgbClr val="FFFFFF"/>
                </a:solidFill>
                <a:latin typeface="Arial"/>
                <a:ea typeface="Times New Roman"/>
              </a:rPr>
              <a:t>  Digitalisierung: </a:t>
            </a:r>
            <a:endParaRPr lang="de-AT" sz="1200" dirty="0">
              <a:latin typeface="Times New Roman"/>
              <a:ea typeface="Times New Roman"/>
            </a:endParaRPr>
          </a:p>
        </p:txBody>
      </p:sp>
      <p:sp>
        <p:nvSpPr>
          <p:cNvPr id="28" name="Textfeld 29"/>
          <p:cNvSpPr txBox="1"/>
          <p:nvPr/>
        </p:nvSpPr>
        <p:spPr>
          <a:xfrm>
            <a:off x="5580409" y="283211"/>
            <a:ext cx="3746500" cy="330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de-AT" sz="1000" dirty="0">
                <a:solidFill>
                  <a:srgbClr val="000000"/>
                </a:solidFill>
                <a:latin typeface="Arial"/>
                <a:ea typeface="Times New Roman"/>
              </a:rPr>
              <a:t>Reihe: Unterrichtsbeispiele zur sozioökonomischen Bildung</a:t>
            </a:r>
            <a:endParaRPr lang="de-AT" sz="1200" dirty="0">
              <a:latin typeface="Times New Roman"/>
              <a:ea typeface="Times New Roman"/>
            </a:endParaRPr>
          </a:p>
        </p:txBody>
      </p:sp>
      <p:pic>
        <p:nvPicPr>
          <p:cNvPr id="10" name="Picture 2" descr="INSERT-Money LOGO_RGB_1">
            <a:extLst>
              <a:ext uri="{FF2B5EF4-FFF2-40B4-BE49-F238E27FC236}">
                <a16:creationId xmlns:a16="http://schemas.microsoft.com/office/drawing/2014/main" id="{279C6A80-6DBE-4091-B89B-A8B6AB21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8" y="4377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7A8B9BF-E264-49B1-B250-62F2B843CB38}"/>
              </a:ext>
            </a:extLst>
          </p:cNvPr>
          <p:cNvSpPr txBox="1"/>
          <p:nvPr/>
        </p:nvSpPr>
        <p:spPr>
          <a:xfrm>
            <a:off x="6680503" y="647015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2" name="Picture 3" descr="2015 Logo Eurologisch">
            <a:extLst>
              <a:ext uri="{FF2B5EF4-FFF2-40B4-BE49-F238E27FC236}">
                <a16:creationId xmlns:a16="http://schemas.microsoft.com/office/drawing/2014/main" id="{24ECD987-29DB-4426-ADD4-35E85EBB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03" y="6184257"/>
            <a:ext cx="965393" cy="53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4778331-8553-6540-ACC3-DCDBCFDE072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r="3563"/>
          <a:stretch/>
        </p:blipFill>
        <p:spPr bwMode="auto">
          <a:xfrm>
            <a:off x="1794872" y="1201512"/>
            <a:ext cx="5572800" cy="362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227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-2740355" y="4238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M1 Digitalisierung? Eine erste Definition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80503" y="632710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4" y="5922334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2015 Logo Eurologis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32" y="6113580"/>
            <a:ext cx="965393" cy="53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79513D2-8B5E-A546-8701-EB9FA643A214}"/>
              </a:ext>
            </a:extLst>
          </p:cNvPr>
          <p:cNvSpPr txBox="1"/>
          <p:nvPr/>
        </p:nvSpPr>
        <p:spPr>
          <a:xfrm>
            <a:off x="409935" y="809612"/>
            <a:ext cx="720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Folgende Abbildungen helfen euch, passende Begriffe zu finden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AED5ADD-170C-48D6-A5FA-DB3D94AFD6D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024"/>
          <a:stretch/>
        </p:blipFill>
        <p:spPr bwMode="auto">
          <a:xfrm>
            <a:off x="87826" y="1271210"/>
            <a:ext cx="2879725" cy="2266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AA0D114-9044-41D1-9021-8B765DC3D9D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3"/>
          <a:stretch/>
        </p:blipFill>
        <p:spPr bwMode="auto">
          <a:xfrm>
            <a:off x="3139416" y="1282777"/>
            <a:ext cx="2879725" cy="2257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0DE0613-0F52-4C7D-99CC-451B33C7F9CF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" r="2661"/>
          <a:stretch/>
        </p:blipFill>
        <p:spPr bwMode="auto">
          <a:xfrm>
            <a:off x="6176448" y="1282777"/>
            <a:ext cx="2879725" cy="2266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fik 21" descr="Ein Bild, das Text, computer, Elektronik, aus Holz enthält.&#10;&#10;Automatisch generierte Beschreibung">
            <a:extLst>
              <a:ext uri="{FF2B5EF4-FFF2-40B4-BE49-F238E27FC236}">
                <a16:creationId xmlns:a16="http://schemas.microsoft.com/office/drawing/2014/main" id="{4C720EA9-D3A6-420E-BE4A-A33814C68F3E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2" r="10812"/>
          <a:stretch/>
        </p:blipFill>
        <p:spPr bwMode="auto">
          <a:xfrm>
            <a:off x="102383" y="3596772"/>
            <a:ext cx="2879725" cy="2266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Grafik 22" descr="Ein Bild, das Text enthält.&#10;&#10;Automatisch generierte Beschreibung">
            <a:extLst>
              <a:ext uri="{FF2B5EF4-FFF2-40B4-BE49-F238E27FC236}">
                <a16:creationId xmlns:a16="http://schemas.microsoft.com/office/drawing/2014/main" id="{E1B87C22-3E4B-4210-B552-DBDC8B008F2B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6"/>
          <a:stretch/>
        </p:blipFill>
        <p:spPr bwMode="auto">
          <a:xfrm>
            <a:off x="3132137" y="3606297"/>
            <a:ext cx="2879725" cy="2262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E5C576E-B8DE-48FA-B278-8458D71D467F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r="1612"/>
          <a:stretch/>
        </p:blipFill>
        <p:spPr bwMode="auto">
          <a:xfrm>
            <a:off x="6176447" y="3604074"/>
            <a:ext cx="2879725" cy="2266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037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-2043430" y="54095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Einfluss der Digitalisierung auf Umgang mit Geld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80503" y="632710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4" y="5731089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2015 Logo Eurologis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32" y="6113580"/>
            <a:ext cx="965393" cy="53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9429FF6-3B5D-8C42-BAA0-9CE6ECB8DEBA}"/>
              </a:ext>
            </a:extLst>
          </p:cNvPr>
          <p:cNvSpPr txBox="1"/>
          <p:nvPr/>
        </p:nvSpPr>
        <p:spPr>
          <a:xfrm>
            <a:off x="976171" y="1987150"/>
            <a:ext cx="540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E0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Wie?</a:t>
            </a:r>
            <a:endParaRPr lang="de-DE" dirty="0">
              <a:solidFill>
                <a:srgbClr val="5CA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669365D-6A65-D84D-9CFA-C35A46554AF2}"/>
              </a:ext>
            </a:extLst>
          </p:cNvPr>
          <p:cNvSpPr txBox="1"/>
          <p:nvPr/>
        </p:nvSpPr>
        <p:spPr>
          <a:xfrm>
            <a:off x="1211404" y="2309033"/>
            <a:ext cx="5529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Onlineshopping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Streaming-Dienste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F46AA36-1662-F848-A781-5D9B564CBA20}"/>
              </a:ext>
            </a:extLst>
          </p:cNvPr>
          <p:cNvSpPr/>
          <p:nvPr/>
        </p:nvSpPr>
        <p:spPr>
          <a:xfrm>
            <a:off x="971011" y="3102563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E0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brauchen sie dafür?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0AC26C1-0AB9-414C-9020-745999DEAFAC}"/>
              </a:ext>
            </a:extLst>
          </p:cNvPr>
          <p:cNvSpPr/>
          <p:nvPr/>
        </p:nvSpPr>
        <p:spPr>
          <a:xfrm>
            <a:off x="971011" y="4875962"/>
            <a:ext cx="5088330" cy="49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de-DE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8F4781F-2300-D742-86A0-898C42A55F5A}"/>
              </a:ext>
            </a:extLst>
          </p:cNvPr>
          <p:cNvSpPr txBox="1"/>
          <p:nvPr/>
        </p:nvSpPr>
        <p:spPr>
          <a:xfrm>
            <a:off x="1211404" y="3471895"/>
            <a:ext cx="27357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Onlinebanking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Apps am Smartphone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79513D2-8B5E-A546-8701-EB9FA643A214}"/>
              </a:ext>
            </a:extLst>
          </p:cNvPr>
          <p:cNvSpPr txBox="1"/>
          <p:nvPr/>
        </p:nvSpPr>
        <p:spPr>
          <a:xfrm>
            <a:off x="548662" y="1582033"/>
            <a:ext cx="434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Menschen geben oft MEHR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Geld aus: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8EB80C9-1265-3747-BD6E-9464A7DDB974}"/>
              </a:ext>
            </a:extLst>
          </p:cNvPr>
          <p:cNvSpPr txBox="1"/>
          <p:nvPr/>
        </p:nvSpPr>
        <p:spPr>
          <a:xfrm>
            <a:off x="548661" y="4353652"/>
            <a:ext cx="840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Menschen können mit Apps eine bessere Übersicht über ihre Einnahmen und Ausgaben haben: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166355D-4D91-EB47-A456-28F2DAC21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801" y="1693834"/>
            <a:ext cx="2285753" cy="228575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31304F3-ADC6-B349-8F94-B8755B2774A4}"/>
              </a:ext>
            </a:extLst>
          </p:cNvPr>
          <p:cNvSpPr/>
          <p:nvPr/>
        </p:nvSpPr>
        <p:spPr>
          <a:xfrm>
            <a:off x="1211404" y="5374047"/>
            <a:ext cx="6016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Digitalisierung erleichtert es, Kontostand im Blick zu behalten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8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5" grpId="0"/>
      <p:bldP spid="19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4" y="5731089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F4A4811-D049-2649-81F1-4DE4EAC4B4B0}"/>
              </a:ext>
            </a:extLst>
          </p:cNvPr>
          <p:cNvSpPr txBox="1"/>
          <p:nvPr/>
        </p:nvSpPr>
        <p:spPr>
          <a:xfrm>
            <a:off x="1717122" y="2155447"/>
            <a:ext cx="914400" cy="2021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80503" y="632710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4</a:t>
            </a:fld>
            <a:endParaRPr lang="de-DE" dirty="0"/>
          </a:p>
        </p:txBody>
      </p:sp>
      <p:pic>
        <p:nvPicPr>
          <p:cNvPr id="2051" name="Picture 3" descr="2015 Logo Eurologis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32" y="6113580"/>
            <a:ext cx="965393" cy="53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5D614D1-0D0E-4449-8BA4-0CCA40CE17BE}"/>
              </a:ext>
            </a:extLst>
          </p:cNvPr>
          <p:cNvSpPr/>
          <p:nvPr/>
        </p:nvSpPr>
        <p:spPr>
          <a:xfrm>
            <a:off x="544302" y="567935"/>
            <a:ext cx="7041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 Schritte in der App </a:t>
            </a:r>
            <a:r>
              <a:rPr lang="de-AT" sz="3600" b="1" dirty="0" err="1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m€ins</a:t>
            </a:r>
            <a:endParaRPr lang="de-DE" sz="3600" dirty="0">
              <a:solidFill>
                <a:srgbClr val="5CA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elle 13">
            <a:extLst>
              <a:ext uri="{FF2B5EF4-FFF2-40B4-BE49-F238E27FC236}">
                <a16:creationId xmlns:a16="http://schemas.microsoft.com/office/drawing/2014/main" id="{4113FC60-7D3F-214A-A208-EB516FBE4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823709"/>
              </p:ext>
            </p:extLst>
          </p:nvPr>
        </p:nvGraphicFramePr>
        <p:xfrm>
          <a:off x="671804" y="1397000"/>
          <a:ext cx="7800392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196">
                  <a:extLst>
                    <a:ext uri="{9D8B030D-6E8A-4147-A177-3AD203B41FA5}">
                      <a16:colId xmlns:a16="http://schemas.microsoft.com/office/drawing/2014/main" val="1367155712"/>
                    </a:ext>
                  </a:extLst>
                </a:gridCol>
                <a:gridCol w="3900196">
                  <a:extLst>
                    <a:ext uri="{9D8B030D-6E8A-4147-A177-3AD203B41FA5}">
                      <a16:colId xmlns:a16="http://schemas.microsoft.com/office/drawing/2014/main" val="1978222462"/>
                    </a:ext>
                  </a:extLst>
                </a:gridCol>
              </a:tblGrid>
              <a:tr h="204470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QR-Code</a:t>
                      </a:r>
                    </a:p>
                    <a:p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Scanne den QR-Code mit deinem Smartphone oder gehe auf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https://eurologisch.at/meins/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581720"/>
                  </a:ext>
                </a:extLst>
              </a:tr>
              <a:tr h="2044700">
                <a:tc gridSpan="2"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Lade dir die App </a:t>
                      </a:r>
                      <a:r>
                        <a:rPr lang="de-DE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m€ins</a:t>
                      </a:r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 dein Smartphone und öffne sie oder starte durch Mausklick die Webversion! 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18534"/>
                  </a:ext>
                </a:extLst>
              </a:tr>
            </a:tbl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9819E4A3-B7AF-A24F-B8A4-3771C9BC2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351140" y="1907051"/>
            <a:ext cx="969849" cy="969849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CEFFF614-0D8B-DB48-8D99-1EDCE84383D2}"/>
              </a:ext>
            </a:extLst>
          </p:cNvPr>
          <p:cNvSpPr/>
          <p:nvPr/>
        </p:nvSpPr>
        <p:spPr>
          <a:xfrm>
            <a:off x="3950676" y="1566277"/>
            <a:ext cx="124264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de-AT" sz="1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 1</a:t>
            </a:r>
            <a:endParaRPr lang="de-DE" sz="16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9B9086F-8F83-9647-84C2-01F3FBD64013}"/>
              </a:ext>
            </a:extLst>
          </p:cNvPr>
          <p:cNvSpPr/>
          <p:nvPr/>
        </p:nvSpPr>
        <p:spPr>
          <a:xfrm>
            <a:off x="3950676" y="3526338"/>
            <a:ext cx="1242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600" b="1" dirty="0">
                <a:solidFill>
                  <a:srgbClr val="E0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</a:t>
            </a:r>
            <a:r>
              <a:rPr lang="de-AT" sz="1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b="1" dirty="0">
                <a:solidFill>
                  <a:srgbClr val="E0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600" dirty="0">
              <a:solidFill>
                <a:srgbClr val="E04E73"/>
              </a:solidFill>
            </a:endParaRPr>
          </a:p>
        </p:txBody>
      </p:sp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4BC2818-B5B8-CD48-9612-56002AC8B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50" y="4806073"/>
            <a:ext cx="7785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6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4" y="5731089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80503" y="632710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5</a:t>
            </a:fld>
            <a:endParaRPr lang="de-DE" dirty="0"/>
          </a:p>
        </p:txBody>
      </p:sp>
      <p:pic>
        <p:nvPicPr>
          <p:cNvPr id="2051" name="Picture 3" descr="2015 Logo Eurologis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32" y="6113580"/>
            <a:ext cx="965393" cy="53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5D614D1-0D0E-4449-8BA4-0CCA40CE17BE}"/>
              </a:ext>
            </a:extLst>
          </p:cNvPr>
          <p:cNvSpPr/>
          <p:nvPr/>
        </p:nvSpPr>
        <p:spPr>
          <a:xfrm>
            <a:off x="639676" y="403222"/>
            <a:ext cx="7041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 Schritte in der App </a:t>
            </a:r>
            <a:r>
              <a:rPr lang="de-AT" sz="3600" b="1" dirty="0" err="1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m€ins</a:t>
            </a:r>
            <a:endParaRPr lang="de-DE" sz="3600" dirty="0">
              <a:solidFill>
                <a:srgbClr val="5CA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elle 13">
            <a:extLst>
              <a:ext uri="{FF2B5EF4-FFF2-40B4-BE49-F238E27FC236}">
                <a16:creationId xmlns:a16="http://schemas.microsoft.com/office/drawing/2014/main" id="{4113FC60-7D3F-214A-A208-EB516FBE4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51498"/>
              </p:ext>
            </p:extLst>
          </p:nvPr>
        </p:nvGraphicFramePr>
        <p:xfrm>
          <a:off x="795507" y="1341884"/>
          <a:ext cx="7552986" cy="4570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493">
                  <a:extLst>
                    <a:ext uri="{9D8B030D-6E8A-4147-A177-3AD203B41FA5}">
                      <a16:colId xmlns:a16="http://schemas.microsoft.com/office/drawing/2014/main" val="1367155712"/>
                    </a:ext>
                  </a:extLst>
                </a:gridCol>
                <a:gridCol w="3776493">
                  <a:extLst>
                    <a:ext uri="{9D8B030D-6E8A-4147-A177-3AD203B41FA5}">
                      <a16:colId xmlns:a16="http://schemas.microsoft.com/office/drawing/2014/main" val="1978222462"/>
                    </a:ext>
                  </a:extLst>
                </a:gridCol>
              </a:tblGrid>
              <a:tr h="2570749"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Girokonto hinzufügen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Klicke auf 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 gib Melanies Girokonto (= ein Konto für den Zahlungsverkehr = Einnahmen und Ausgaben) den Namen </a:t>
                      </a:r>
                      <a:r>
                        <a:rPr lang="de-DE" sz="16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Jugendkonto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581720"/>
                  </a:ext>
                </a:extLst>
              </a:tr>
              <a:tr h="199996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Einnahmen und Ausgaben</a:t>
                      </a:r>
                    </a:p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Klicke auf das Finger-Symbol, um eine Ausgabe oder Einnahme hinzuzufügen.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18534"/>
                  </a:ext>
                </a:extLst>
              </a:tr>
            </a:tbl>
          </a:graphicData>
        </a:graphic>
      </p:graphicFrame>
      <p:sp>
        <p:nvSpPr>
          <p:cNvPr id="16" name="Rechteck 15">
            <a:extLst>
              <a:ext uri="{FF2B5EF4-FFF2-40B4-BE49-F238E27FC236}">
                <a16:creationId xmlns:a16="http://schemas.microsoft.com/office/drawing/2014/main" id="{CEFFF614-0D8B-DB48-8D99-1EDCE84383D2}"/>
              </a:ext>
            </a:extLst>
          </p:cNvPr>
          <p:cNvSpPr/>
          <p:nvPr/>
        </p:nvSpPr>
        <p:spPr>
          <a:xfrm>
            <a:off x="3950676" y="1341884"/>
            <a:ext cx="124264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de-AT" sz="1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 3</a:t>
            </a:r>
            <a:endParaRPr lang="de-DE" sz="16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9B9086F-8F83-9647-84C2-01F3FBD64013}"/>
              </a:ext>
            </a:extLst>
          </p:cNvPr>
          <p:cNvSpPr/>
          <p:nvPr/>
        </p:nvSpPr>
        <p:spPr>
          <a:xfrm>
            <a:off x="3863748" y="4026667"/>
            <a:ext cx="1242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600" b="1" dirty="0">
                <a:solidFill>
                  <a:srgbClr val="E0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</a:t>
            </a:r>
            <a:r>
              <a:rPr lang="de-AT" sz="1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b="1" dirty="0">
                <a:solidFill>
                  <a:srgbClr val="E0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de-DE" sz="1600" dirty="0">
              <a:solidFill>
                <a:srgbClr val="E04E73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31F78F5-2909-B64D-9AD7-2713949BEB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88" t="13759" r="3674" b="28620"/>
          <a:stretch/>
        </p:blipFill>
        <p:spPr>
          <a:xfrm>
            <a:off x="795507" y="1964424"/>
            <a:ext cx="3776494" cy="18397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870572E-BCD0-A144-85B3-0502DE729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4868" y="4140698"/>
            <a:ext cx="2989560" cy="176562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2D62D35-BB65-824D-8C0C-97B4BCB25E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75" t="41228" r="57525" b="46539"/>
          <a:stretch/>
        </p:blipFill>
        <p:spPr>
          <a:xfrm>
            <a:off x="5815683" y="976159"/>
            <a:ext cx="2327929" cy="183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2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80503" y="632710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6</a:t>
            </a:fld>
            <a:endParaRPr lang="de-DE" dirty="0"/>
          </a:p>
        </p:txBody>
      </p:sp>
      <p:graphicFrame>
        <p:nvGraphicFramePr>
          <p:cNvPr id="13" name="Tabelle 13">
            <a:extLst>
              <a:ext uri="{FF2B5EF4-FFF2-40B4-BE49-F238E27FC236}">
                <a16:creationId xmlns:a16="http://schemas.microsoft.com/office/drawing/2014/main" id="{4113FC60-7D3F-214A-A208-EB516FBE4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739889"/>
              </p:ext>
            </p:extLst>
          </p:nvPr>
        </p:nvGraphicFramePr>
        <p:xfrm>
          <a:off x="430333" y="997082"/>
          <a:ext cx="8283334" cy="5137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1667">
                  <a:extLst>
                    <a:ext uri="{9D8B030D-6E8A-4147-A177-3AD203B41FA5}">
                      <a16:colId xmlns:a16="http://schemas.microsoft.com/office/drawing/2014/main" val="1367155712"/>
                    </a:ext>
                  </a:extLst>
                </a:gridCol>
                <a:gridCol w="4141667">
                  <a:extLst>
                    <a:ext uri="{9D8B030D-6E8A-4147-A177-3AD203B41FA5}">
                      <a16:colId xmlns:a16="http://schemas.microsoft.com/office/drawing/2014/main" val="1978222462"/>
                    </a:ext>
                  </a:extLst>
                </a:gridCol>
              </a:tblGrid>
              <a:tr h="425819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Kategorisierung </a:t>
                      </a:r>
                    </a:p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(Gruppenbildung für eine bessere Übersicht)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Klicke auf das Finger-Symbol, um eine 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Ausgabe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hinzuzufügen. </a:t>
                      </a: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Gib den Betrag ein.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Wähle das richtige Datum.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Gib an, dass das Geld von Melanies Bargeld genommen wird.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Wähle die Kategorie (Gruppe) </a:t>
                      </a:r>
                      <a:r>
                        <a:rPr lang="de-DE" sz="16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Multimedia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 entscheide dich für eine Subkategorie 1 (Untergruppe </a:t>
                      </a:r>
                      <a:r>
                        <a:rPr lang="de-DE" sz="16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Mobiltelefonie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Erstelle selbst eine Subkategorie 2, die du </a:t>
                      </a:r>
                      <a:r>
                        <a:rPr lang="de-DE" sz="16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Handytarif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nennst.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Bestätige die Ausgabe.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581720"/>
                  </a:ext>
                </a:extLst>
              </a:tr>
              <a:tr h="879413"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18534"/>
                  </a:ext>
                </a:extLst>
              </a:tr>
            </a:tbl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85D614D1-0D0E-4449-8BA4-0CCA40CE17BE}"/>
              </a:ext>
            </a:extLst>
          </p:cNvPr>
          <p:cNvSpPr/>
          <p:nvPr/>
        </p:nvSpPr>
        <p:spPr>
          <a:xfrm>
            <a:off x="482423" y="375450"/>
            <a:ext cx="7041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 Schritte in der App </a:t>
            </a:r>
            <a:r>
              <a:rPr lang="de-AT" sz="3600" b="1" dirty="0" err="1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m€ins</a:t>
            </a:r>
            <a:endParaRPr lang="de-DE" sz="3600" dirty="0">
              <a:solidFill>
                <a:srgbClr val="5CA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EFFF614-0D8B-DB48-8D99-1EDCE84383D2}"/>
              </a:ext>
            </a:extLst>
          </p:cNvPr>
          <p:cNvSpPr/>
          <p:nvPr/>
        </p:nvSpPr>
        <p:spPr>
          <a:xfrm>
            <a:off x="4572000" y="1183754"/>
            <a:ext cx="124264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de-AT" sz="1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 5</a:t>
            </a: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F8FDECA-B9AA-034F-B90A-91F84FA44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387" r="54701" b="17491"/>
          <a:stretch/>
        </p:blipFill>
        <p:spPr>
          <a:xfrm>
            <a:off x="482423" y="2022835"/>
            <a:ext cx="2423418" cy="1353600"/>
          </a:xfrm>
          <a:prstGeom prst="rect">
            <a:avLst/>
          </a:prstGeom>
        </p:spPr>
      </p:pic>
      <p:pic>
        <p:nvPicPr>
          <p:cNvPr id="2051" name="Picture 3" descr="2015 Logo Eurologis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32" y="6113580"/>
            <a:ext cx="965393" cy="53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4" y="5731089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AB05379-243D-9049-AB16-E62C03E9262F}"/>
              </a:ext>
            </a:extLst>
          </p:cNvPr>
          <p:cNvSpPr txBox="1"/>
          <p:nvPr/>
        </p:nvSpPr>
        <p:spPr>
          <a:xfrm>
            <a:off x="1367216" y="2098590"/>
            <a:ext cx="119900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50" dirty="0"/>
              <a:t>Am 08.03 habe ich 15€ für meinen Handytarif bezahlt.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EDD2E8-09FF-2545-AC1E-BAE368669A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t="12123" r="405"/>
          <a:stretch/>
        </p:blipFill>
        <p:spPr>
          <a:xfrm>
            <a:off x="494135" y="3238005"/>
            <a:ext cx="4038840" cy="24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9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4FAEE-A449-0948-99D6-268AEE5D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Ausgabenstärkste Kategorie</a:t>
            </a:r>
            <a:endParaRPr lang="de-DE" sz="3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4B16B1-E018-4C4E-ABC5-3E22D292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7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92D21E9-725E-4BD6-A1F6-7D484AC6EF51}"/>
              </a:ext>
            </a:extLst>
          </p:cNvPr>
          <p:cNvSpPr/>
          <p:nvPr/>
        </p:nvSpPr>
        <p:spPr>
          <a:xfrm>
            <a:off x="1383548" y="2129623"/>
            <a:ext cx="6376902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200" i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Hier können Sie Ihren QR-Code einfügen: </a:t>
            </a:r>
            <a:endParaRPr lang="de-DE" sz="2200" b="0" i="1" cap="none" spc="0" dirty="0">
              <a:ln w="0"/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06BD9F4-9B25-4979-BB0D-F54C05566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999" y="2719721"/>
            <a:ext cx="3600000" cy="3240000"/>
          </a:xfrm>
          <a:ln w="28575">
            <a:solidFill>
              <a:schemeClr val="bg2">
                <a:lumMod val="75000"/>
              </a:schemeClr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372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7D912A4-2100-154D-80E5-BA9207CE3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069"/>
          <a:stretch/>
        </p:blipFill>
        <p:spPr>
          <a:xfrm>
            <a:off x="396008" y="1815409"/>
            <a:ext cx="8747992" cy="3049200"/>
          </a:xfrm>
          <a:prstGeom prst="rect">
            <a:avLst/>
          </a:prstGeom>
        </p:spPr>
      </p:pic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4" y="5731089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396008" y="53612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der </a:t>
            </a:r>
            <a:r>
              <a:rPr lang="de-DE" sz="4400" b="1" dirty="0" err="1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OeNB</a:t>
            </a:r>
            <a:r>
              <a:rPr lang="de-DE" sz="44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4400" b="1" dirty="0" err="1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m€ins</a:t>
            </a:r>
            <a:endParaRPr lang="de-DE" sz="4400" b="1" dirty="0">
              <a:solidFill>
                <a:srgbClr val="5CA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F4A4811-D049-2649-81F1-4DE4EAC4B4B0}"/>
              </a:ext>
            </a:extLst>
          </p:cNvPr>
          <p:cNvSpPr txBox="1"/>
          <p:nvPr/>
        </p:nvSpPr>
        <p:spPr>
          <a:xfrm>
            <a:off x="1717122" y="2155447"/>
            <a:ext cx="914400" cy="2021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80503" y="632710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8</a:t>
            </a:fld>
            <a:endParaRPr lang="de-DE" dirty="0"/>
          </a:p>
        </p:txBody>
      </p:sp>
      <p:pic>
        <p:nvPicPr>
          <p:cNvPr id="2051" name="Picture 3" descr="2015 Logo Eurologis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32" y="6113580"/>
            <a:ext cx="965393" cy="53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2631522" y="1597239"/>
            <a:ext cx="5360210" cy="2534027"/>
          </a:xfrm>
          <a:prstGeom prst="rect">
            <a:avLst/>
          </a:prstGeom>
          <a:solidFill>
            <a:schemeClr val="bg1"/>
          </a:solidFill>
          <a:ln>
            <a:solidFill>
              <a:srgbClr val="5CA972"/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Einnahmen / Ausgaben erfassen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Kategorien (Gruppen) bilden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für eine bessere Übersicht und um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Kaufgewohnheiten zu erkennen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Zeichnet wiederkehrende Zahlungen auf und trägt sie automatisch ein</a:t>
            </a:r>
          </a:p>
        </p:txBody>
      </p:sp>
    </p:spTree>
    <p:extLst>
      <p:ext uri="{BB962C8B-B14F-4D97-AF65-F5344CB8AC3E}">
        <p14:creationId xmlns:p14="http://schemas.microsoft.com/office/powerpoint/2010/main" val="339283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-1524000" y="54148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Digitalisierung als Vor- oder Nachteil?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10F6A63-6D2E-9C4F-9DDD-2380F3B94C34}"/>
              </a:ext>
            </a:extLst>
          </p:cNvPr>
          <p:cNvSpPr txBox="1"/>
          <p:nvPr/>
        </p:nvSpPr>
        <p:spPr>
          <a:xfrm>
            <a:off x="831853" y="865374"/>
            <a:ext cx="8091343" cy="47759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1700" b="1" dirty="0">
                <a:solidFill>
                  <a:srgbClr val="E0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hängt davon ab, wie man damit umgeht! Diese Tipps können dir dabei helfen: </a:t>
            </a: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700" dirty="0">
                <a:latin typeface="Arial" panose="020B0604020202020204" pitchFamily="34" charset="0"/>
                <a:cs typeface="Arial" panose="020B0604020202020204" pitchFamily="34" charset="0"/>
              </a:rPr>
              <a:t>Du solltest dir bewusst sein, dass man online eher </a:t>
            </a:r>
            <a:r>
              <a:rPr lang="de-AT" sz="1700" dirty="0">
                <a:solidFill>
                  <a:srgbClr val="E0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Spontankäufe</a:t>
            </a:r>
            <a:r>
              <a:rPr lang="de-AT" sz="1700" dirty="0">
                <a:latin typeface="Arial" panose="020B0604020202020204" pitchFamily="34" charset="0"/>
                <a:cs typeface="Arial" panose="020B0604020202020204" pitchFamily="34" charset="0"/>
              </a:rPr>
              <a:t> tätigt.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700" dirty="0">
                <a:latin typeface="Arial" panose="020B0604020202020204" pitchFamily="34" charset="0"/>
                <a:cs typeface="Arial" panose="020B0604020202020204" pitchFamily="34" charset="0"/>
              </a:rPr>
              <a:t>Prüfe immer wieder deinen </a:t>
            </a:r>
            <a:r>
              <a:rPr lang="de-AT" sz="1700" dirty="0">
                <a:solidFill>
                  <a:srgbClr val="E0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Kontostand.</a:t>
            </a:r>
            <a:endParaRPr lang="de-AT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700" dirty="0">
                <a:latin typeface="Arial" panose="020B0604020202020204" pitchFamily="34" charset="0"/>
                <a:cs typeface="Arial" panose="020B0604020202020204" pitchFamily="34" charset="0"/>
              </a:rPr>
              <a:t>Sei dir bewusst, dass </a:t>
            </a:r>
            <a:r>
              <a:rPr lang="de-DE" sz="1700" dirty="0">
                <a:solidFill>
                  <a:srgbClr val="E0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personalisierte Werbung 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zum Einsatz kommt (beruht </a:t>
            </a:r>
            <a:b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z. B. auf zuvor getätigten Suchanfragen), die dich zum Kaufen anregen soll.</a:t>
            </a:r>
            <a:endParaRPr lang="de-AT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700" dirty="0">
                <a:latin typeface="Arial" panose="020B0604020202020204" pitchFamily="34" charset="0"/>
                <a:cs typeface="Arial" panose="020B0604020202020204" pitchFamily="34" charset="0"/>
              </a:rPr>
              <a:t>Mache Qualitäts- und Preisvergleiche: sieh dir </a:t>
            </a:r>
            <a:r>
              <a:rPr lang="de-DE" sz="1700" dirty="0">
                <a:solidFill>
                  <a:srgbClr val="E0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Kundenbewertungen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 an.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Vorsicht vor Fake-Shops! Achte auch die Vertrauenswürdigkeit der Websites!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Nutze die Möglichkeit, Produkte online weiterzuverkaufen.</a:t>
            </a:r>
          </a:p>
          <a:p>
            <a:pPr>
              <a:lnSpc>
                <a:spcPct val="150000"/>
              </a:lnSpc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1700" dirty="0">
                <a:latin typeface="Arial" panose="020B0604020202020204" pitchFamily="34" charset="0"/>
                <a:cs typeface="Arial" panose="020B0604020202020204" pitchFamily="34" charset="0"/>
              </a:rPr>
              <a:t>Setz dir das Ziel einer </a:t>
            </a:r>
            <a:r>
              <a:rPr lang="de-AT" sz="1700" b="1" dirty="0">
                <a:solidFill>
                  <a:srgbClr val="E04E7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aktiven und bewusste Nutzung!</a:t>
            </a: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80503" y="632710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9</a:t>
            </a:fld>
            <a:endParaRPr lang="de-DE" dirty="0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4" y="5731089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2015 Logo Eurologis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32" y="6113580"/>
            <a:ext cx="965393" cy="53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51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800</Words>
  <Application>Microsoft Office PowerPoint</Application>
  <PresentationFormat>Bildschirmpräsentation (4:3)</PresentationFormat>
  <Paragraphs>136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Ausgabenstärkste Kategorie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Lehner</dc:creator>
  <cp:lastModifiedBy>Johanna Anich</cp:lastModifiedBy>
  <cp:revision>149</cp:revision>
  <dcterms:created xsi:type="dcterms:W3CDTF">2018-09-11T12:05:00Z</dcterms:created>
  <dcterms:modified xsi:type="dcterms:W3CDTF">2022-12-05T06:53:37Z</dcterms:modified>
</cp:coreProperties>
</file>