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3"/>
  </p:notesMasterIdLst>
  <p:sldIdLst>
    <p:sldId id="288" r:id="rId2"/>
    <p:sldId id="291" r:id="rId3"/>
    <p:sldId id="292" r:id="rId4"/>
    <p:sldId id="293" r:id="rId5"/>
    <p:sldId id="294" r:id="rId6"/>
    <p:sldId id="300" r:id="rId7"/>
    <p:sldId id="296" r:id="rId8"/>
    <p:sldId id="297" r:id="rId9"/>
    <p:sldId id="299" r:id="rId10"/>
    <p:sldId id="298" r:id="rId11"/>
    <p:sldId id="301" r:id="rId12"/>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156" userDrawn="1">
          <p15:clr>
            <a:srgbClr val="A4A3A4"/>
          </p15:clr>
        </p15:guide>
        <p15:guide id="2" pos="211"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A5C"/>
    <a:srgbClr val="E12D59"/>
    <a:srgbClr val="5CA972"/>
    <a:srgbClr val="3A8768"/>
    <a:srgbClr val="491707"/>
    <a:srgbClr val="6A310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918"/>
    <p:restoredTop sz="94743"/>
  </p:normalViewPr>
  <p:slideViewPr>
    <p:cSldViewPr snapToGrid="0" snapToObjects="1">
      <p:cViewPr varScale="1">
        <p:scale>
          <a:sx n="54" d="100"/>
          <a:sy n="54" d="100"/>
        </p:scale>
        <p:origin x="1192" y="52"/>
      </p:cViewPr>
      <p:guideLst>
        <p:guide orient="horz" pos="4156"/>
        <p:guide pos="211"/>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474CDDF-4358-2C45-9838-0B1B6FA8BD44}" type="datetimeFigureOut">
              <a:rPr lang="de-DE" smtClean="0"/>
              <a:t>25.05.2023</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lang="de-DE"/>
              <a:t>Mastertextformat bearbeiten
Zweite Ebene
Dritte Ebene
Vierte Ebene
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A9193F4-F389-3F40-A19E-5225272A2C27}" type="slidenum">
              <a:rPr lang="de-DE" smtClean="0"/>
              <a:t>‹Nr.›</a:t>
            </a:fld>
            <a:endParaRPr lang="de-DE"/>
          </a:p>
        </p:txBody>
      </p:sp>
    </p:spTree>
    <p:extLst>
      <p:ext uri="{BB962C8B-B14F-4D97-AF65-F5344CB8AC3E}">
        <p14:creationId xmlns:p14="http://schemas.microsoft.com/office/powerpoint/2010/main" val="27479986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ccnull.de/foto/schoko-euro/1000084"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voicenetwork.cc/wp-content/uploads/2020/12/2020-Cocoa-Barometer.pdf"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flickr.com/photos/iita-media-library/4730262706/in/album-72157624038697766/(22.05.2023)" TargetMode="External"/><Relationship Id="rId2" Type="http://schemas.openxmlformats.org/officeDocument/2006/relationships/slide" Target="../slides/slide10.xml"/><Relationship Id="rId1" Type="http://schemas.openxmlformats.org/officeDocument/2006/relationships/notesMaster" Target="../notesMasters/notesMaster1.xml"/><Relationship Id="rId5" Type="http://schemas.openxmlformats.org/officeDocument/2006/relationships/hyperlink" Target="https://backend.makechocolatefair.org/sites/default/files/2023-05/%C3%9Cbersicht_Schokoladenhersteller%20und%20Produkte.jpg" TargetMode="External"/><Relationship Id="rId4" Type="http://schemas.openxmlformats.org/officeDocument/2006/relationships/hyperlink" Target="https://media.greenpeace.org/asset-management/27MDHUEEFFZ"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AT" sz="1800" dirty="0">
                <a:effectLst/>
                <a:latin typeface="Arial" panose="020B0604020202020204" pitchFamily="34" charset="0"/>
                <a:ea typeface="Times New Roman" panose="02020603050405020304" pitchFamily="18" charset="0"/>
              </a:rPr>
              <a:t>Reckmann, T. (2013): Schoko Euro. </a:t>
            </a:r>
            <a:r>
              <a:rPr lang="de-AT" sz="1800" u="sng" dirty="0">
                <a:solidFill>
                  <a:srgbClr val="0563C1"/>
                </a:solidFill>
                <a:effectLst/>
                <a:latin typeface="Arial" panose="020B0604020202020204" pitchFamily="34" charset="0"/>
                <a:ea typeface="Times New Roman" panose="02020603050405020304" pitchFamily="18" charset="0"/>
                <a:hlinkClick r:id="rId3"/>
              </a:rPr>
              <a:t>https://www.ccnull.de/foto/schoko-euro/1000084</a:t>
            </a:r>
            <a:r>
              <a:rPr lang="de-AT" sz="1800" dirty="0">
                <a:effectLst/>
                <a:latin typeface="Arial" panose="020B0604020202020204" pitchFamily="34" charset="0"/>
                <a:ea typeface="Times New Roman" panose="02020603050405020304" pitchFamily="18" charset="0"/>
              </a:rPr>
              <a:t> (22.05.2023)</a:t>
            </a:r>
            <a:endParaRPr lang="de-AT" sz="1800" dirty="0">
              <a:effectLst/>
              <a:latin typeface="Times New Roman" panose="02020603050405020304" pitchFamily="18" charset="0"/>
              <a:ea typeface="Times New Roman" panose="02020603050405020304" pitchFamily="18" charset="0"/>
            </a:endParaRPr>
          </a:p>
          <a:p>
            <a:endParaRPr lang="de-AT" dirty="0"/>
          </a:p>
        </p:txBody>
      </p:sp>
      <p:sp>
        <p:nvSpPr>
          <p:cNvPr id="4" name="Slide Number Placeholder 3"/>
          <p:cNvSpPr>
            <a:spLocks noGrp="1"/>
          </p:cNvSpPr>
          <p:nvPr>
            <p:ph type="sldNum" sz="quarter" idx="5"/>
          </p:nvPr>
        </p:nvSpPr>
        <p:spPr/>
        <p:txBody>
          <a:bodyPr/>
          <a:lstStyle/>
          <a:p>
            <a:fld id="{EA9193F4-F389-3F40-A19E-5225272A2C27}" type="slidenum">
              <a:rPr lang="de-DE" smtClean="0"/>
              <a:t>7</a:t>
            </a:fld>
            <a:endParaRPr lang="de-DE"/>
          </a:p>
        </p:txBody>
      </p:sp>
    </p:spTree>
    <p:extLst>
      <p:ext uri="{BB962C8B-B14F-4D97-AF65-F5344CB8AC3E}">
        <p14:creationId xmlns:p14="http://schemas.microsoft.com/office/powerpoint/2010/main" val="1367009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AT" dirty="0"/>
          </a:p>
        </p:txBody>
      </p:sp>
      <p:sp>
        <p:nvSpPr>
          <p:cNvPr id="4" name="Slide Number Placeholder 3"/>
          <p:cNvSpPr>
            <a:spLocks noGrp="1"/>
          </p:cNvSpPr>
          <p:nvPr>
            <p:ph type="sldNum" sz="quarter" idx="5"/>
          </p:nvPr>
        </p:nvSpPr>
        <p:spPr/>
        <p:txBody>
          <a:bodyPr/>
          <a:lstStyle/>
          <a:p>
            <a:fld id="{EA9193F4-F389-3F40-A19E-5225272A2C27}" type="slidenum">
              <a:rPr lang="de-DE" smtClean="0"/>
              <a:t>8</a:t>
            </a:fld>
            <a:endParaRPr lang="de-DE"/>
          </a:p>
        </p:txBody>
      </p:sp>
    </p:spTree>
    <p:extLst>
      <p:ext uri="{BB962C8B-B14F-4D97-AF65-F5344CB8AC3E}">
        <p14:creationId xmlns:p14="http://schemas.microsoft.com/office/powerpoint/2010/main" val="29169860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solidFill>
                  <a:srgbClr val="000000"/>
                </a:solidFill>
                <a:effectLst/>
                <a:latin typeface="Arial" panose="020B0604020202020204" pitchFamily="34" charset="0"/>
                <a:ea typeface="Calibri" panose="020F0502020204030204" pitchFamily="34" charset="0"/>
              </a:rPr>
              <a:t>Fountain, A.C. &amp; </a:t>
            </a:r>
            <a:r>
              <a:rPr lang="en-GB" sz="1800" dirty="0" err="1">
                <a:solidFill>
                  <a:srgbClr val="000000"/>
                </a:solidFill>
                <a:effectLst/>
                <a:latin typeface="Arial" panose="020B0604020202020204" pitchFamily="34" charset="0"/>
                <a:ea typeface="Calibri" panose="020F0502020204030204" pitchFamily="34" charset="0"/>
              </a:rPr>
              <a:t>Hütz</a:t>
            </a:r>
            <a:r>
              <a:rPr lang="en-GB" sz="1800" dirty="0">
                <a:solidFill>
                  <a:srgbClr val="000000"/>
                </a:solidFill>
                <a:effectLst/>
                <a:latin typeface="Arial" panose="020B0604020202020204" pitchFamily="34" charset="0"/>
                <a:ea typeface="Calibri" panose="020F0502020204030204" pitchFamily="34" charset="0"/>
              </a:rPr>
              <a:t>-Adams, F. (2020):</a:t>
            </a:r>
            <a:r>
              <a:rPr lang="en-GB" sz="1800" b="1" dirty="0">
                <a:solidFill>
                  <a:srgbClr val="000000"/>
                </a:solidFill>
                <a:effectLst/>
                <a:latin typeface="Arial" panose="020B0604020202020204" pitchFamily="34" charset="0"/>
                <a:ea typeface="Calibri" panose="020F0502020204030204" pitchFamily="34" charset="0"/>
              </a:rPr>
              <a:t> </a:t>
            </a:r>
            <a:r>
              <a:rPr lang="en-US" sz="1800" dirty="0">
                <a:solidFill>
                  <a:srgbClr val="000000"/>
                </a:solidFill>
                <a:effectLst/>
                <a:latin typeface="Arial" panose="020B0604020202020204" pitchFamily="34" charset="0"/>
                <a:ea typeface="Calibri" panose="020F0502020204030204" pitchFamily="34" charset="0"/>
              </a:rPr>
              <a:t>Cocoa barometer 2020.</a:t>
            </a:r>
            <a:br>
              <a:rPr lang="en-US" sz="1800" dirty="0">
                <a:solidFill>
                  <a:srgbClr val="000000"/>
                </a:solidFill>
                <a:effectLst/>
                <a:latin typeface="Arial" panose="020B0604020202020204" pitchFamily="34" charset="0"/>
                <a:ea typeface="Calibri" panose="020F0502020204030204" pitchFamily="34" charset="0"/>
              </a:rPr>
            </a:br>
            <a:r>
              <a:rPr lang="de-AT" sz="1800" u="sng" dirty="0">
                <a:solidFill>
                  <a:srgbClr val="0563C1"/>
                </a:solidFill>
                <a:effectLst/>
                <a:latin typeface="Arial" panose="020B0604020202020204" pitchFamily="34" charset="0"/>
                <a:ea typeface="Calibri" panose="020F0502020204030204" pitchFamily="34" charset="0"/>
                <a:hlinkClick r:id="rId3"/>
              </a:rPr>
              <a:t>https://voicenetwork.cc/wp-content/uploads/2020/12/2020-Cocoa-Barometer.pdf</a:t>
            </a:r>
            <a:r>
              <a:rPr lang="de-AT" sz="1800" dirty="0">
                <a:solidFill>
                  <a:srgbClr val="000000"/>
                </a:solidFill>
                <a:effectLst/>
                <a:latin typeface="Arial" panose="020B0604020202020204" pitchFamily="34" charset="0"/>
                <a:ea typeface="Calibri" panose="020F0502020204030204" pitchFamily="34" charset="0"/>
              </a:rPr>
              <a:t>. Coverbild (26.04.2020)</a:t>
            </a:r>
            <a:endParaRPr lang="de-AT" sz="1800" dirty="0">
              <a:effectLst/>
              <a:latin typeface="Times New Roman" panose="02020603050405020304" pitchFamily="18" charset="0"/>
              <a:ea typeface="Times New Roman" panose="02020603050405020304" pitchFamily="18" charset="0"/>
            </a:endParaRPr>
          </a:p>
          <a:p>
            <a:endParaRPr lang="de-AT" dirty="0"/>
          </a:p>
        </p:txBody>
      </p:sp>
      <p:sp>
        <p:nvSpPr>
          <p:cNvPr id="4" name="Foliennummernplatzhalter 3"/>
          <p:cNvSpPr>
            <a:spLocks noGrp="1"/>
          </p:cNvSpPr>
          <p:nvPr>
            <p:ph type="sldNum" sz="quarter" idx="5"/>
          </p:nvPr>
        </p:nvSpPr>
        <p:spPr/>
        <p:txBody>
          <a:bodyPr/>
          <a:lstStyle/>
          <a:p>
            <a:fld id="{EA9193F4-F389-3F40-A19E-5225272A2C27}" type="slidenum">
              <a:rPr lang="de-DE" smtClean="0"/>
              <a:t>9</a:t>
            </a:fld>
            <a:endParaRPr lang="de-DE"/>
          </a:p>
        </p:txBody>
      </p:sp>
    </p:spTree>
    <p:extLst>
      <p:ext uri="{BB962C8B-B14F-4D97-AF65-F5344CB8AC3E}">
        <p14:creationId xmlns:p14="http://schemas.microsoft.com/office/powerpoint/2010/main" val="8408856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540385" marR="526415">
              <a:lnSpc>
                <a:spcPct val="115000"/>
              </a:lnSpc>
              <a:spcAft>
                <a:spcPts val="0"/>
              </a:spcAft>
            </a:pPr>
            <a:r>
              <a:rPr lang="en-US" sz="1800" dirty="0">
                <a:effectLst/>
                <a:latin typeface="Arial" panose="020B0604020202020204" pitchFamily="34" charset="0"/>
                <a:ea typeface="Times New Roman" panose="02020603050405020304" pitchFamily="18" charset="0"/>
              </a:rPr>
              <a:t>International Institute of Tropical Agriculture (</a:t>
            </a:r>
            <a:r>
              <a:rPr lang="en-US" sz="1800" dirty="0" err="1">
                <a:effectLst/>
                <a:latin typeface="Arial" panose="020B0604020202020204" pitchFamily="34" charset="0"/>
                <a:ea typeface="Times New Roman" panose="02020603050405020304" pitchFamily="18" charset="0"/>
              </a:rPr>
              <a:t>Hrsg</a:t>
            </a:r>
            <a:r>
              <a:rPr lang="en-US" sz="1800" dirty="0">
                <a:effectLst/>
                <a:latin typeface="Arial" panose="020B0604020202020204" pitchFamily="34" charset="0"/>
                <a:ea typeface="Times New Roman" panose="02020603050405020304" pitchFamily="18" charset="0"/>
              </a:rPr>
              <a:t>.) (2004): Sun drying cocoa beans - Children love chocolate and the source is cocoa beans. </a:t>
            </a:r>
            <a:r>
              <a:rPr lang="de-AT" sz="1800" u="sng" dirty="0">
                <a:solidFill>
                  <a:srgbClr val="0563C1"/>
                </a:solidFill>
                <a:effectLst/>
                <a:latin typeface="Arial" panose="020B0604020202020204" pitchFamily="34" charset="0"/>
                <a:ea typeface="Times New Roman" panose="02020603050405020304" pitchFamily="18" charset="0"/>
                <a:hlinkClick r:id="rId3"/>
              </a:rPr>
              <a:t>https://www.flickr.com/photos/iita-media-library/4730262706/in/album-72157624038697766/</a:t>
            </a:r>
            <a:r>
              <a:rPr lang="de-AT" sz="1800" u="none" strike="noStrike" dirty="0">
                <a:solidFill>
                  <a:srgbClr val="0563C1"/>
                </a:solidFill>
                <a:effectLst/>
                <a:latin typeface="Arial" panose="020B0604020202020204" pitchFamily="34" charset="0"/>
                <a:ea typeface="Times New Roman" panose="02020603050405020304" pitchFamily="18" charset="0"/>
                <a:hlinkClick r:id="rId3"/>
              </a:rPr>
              <a:t>(22.05.2023)</a:t>
            </a:r>
            <a:endParaRPr lang="de-AT" sz="1800" dirty="0">
              <a:effectLst/>
              <a:latin typeface="Times New Roman" panose="02020603050405020304" pitchFamily="18" charset="0"/>
              <a:ea typeface="Times New Roman" panose="02020603050405020304" pitchFamily="18" charset="0"/>
            </a:endParaRPr>
          </a:p>
          <a:p>
            <a:pPr marL="540385" marR="526415">
              <a:lnSpc>
                <a:spcPct val="115000"/>
              </a:lnSpc>
              <a:spcAft>
                <a:spcPts val="0"/>
              </a:spcAft>
            </a:pPr>
            <a:r>
              <a:rPr lang="de-AT" sz="1800" dirty="0">
                <a:effectLst/>
                <a:latin typeface="Arial" panose="020B0604020202020204" pitchFamily="34" charset="0"/>
                <a:ea typeface="Times New Roman" panose="02020603050405020304" pitchFamily="18" charset="0"/>
              </a:rPr>
              <a:t> </a:t>
            </a:r>
            <a:endParaRPr lang="de-AT" sz="1800" dirty="0">
              <a:effectLst/>
              <a:latin typeface="Times New Roman" panose="02020603050405020304" pitchFamily="18" charset="0"/>
              <a:ea typeface="Times New Roman" panose="02020603050405020304" pitchFamily="18" charset="0"/>
            </a:endParaRPr>
          </a:p>
          <a:p>
            <a:pPr marL="540385" marR="526415">
              <a:lnSpc>
                <a:spcPct val="115000"/>
              </a:lnSpc>
              <a:spcAft>
                <a:spcPts val="0"/>
              </a:spcAft>
            </a:pPr>
            <a:r>
              <a:rPr lang="en-US" sz="1800" dirty="0" err="1">
                <a:effectLst/>
                <a:latin typeface="Arial" panose="020B0604020202020204" pitchFamily="34" charset="0"/>
                <a:ea typeface="Times New Roman" panose="02020603050405020304" pitchFamily="18" charset="0"/>
              </a:rPr>
              <a:t>Kobal</a:t>
            </a:r>
            <a:r>
              <a:rPr lang="en-US" sz="1800" dirty="0">
                <a:effectLst/>
                <a:latin typeface="Arial" panose="020B0604020202020204" pitchFamily="34" charset="0"/>
                <a:ea typeface="Times New Roman" panose="02020603050405020304" pitchFamily="18" charset="0"/>
              </a:rPr>
              <a:t>, M. / Greenpeace (</a:t>
            </a:r>
            <a:r>
              <a:rPr lang="en-US" sz="1800" dirty="0" err="1">
                <a:effectLst/>
                <a:latin typeface="Arial" panose="020B0604020202020204" pitchFamily="34" charset="0"/>
                <a:ea typeface="Times New Roman" panose="02020603050405020304" pitchFamily="18" charset="0"/>
              </a:rPr>
              <a:t>Hrsg</a:t>
            </a:r>
            <a:r>
              <a:rPr lang="en-US" sz="1800" dirty="0">
                <a:effectLst/>
                <a:latin typeface="Arial" panose="020B0604020202020204" pitchFamily="34" charset="0"/>
                <a:ea typeface="Times New Roman" panose="02020603050405020304" pitchFamily="18" charset="0"/>
              </a:rPr>
              <a:t>.) (2021): Hundreds 'Milka' Easter Bunnies Protest in Vienna, Austria.</a:t>
            </a:r>
            <a:r>
              <a:rPr lang="en-US" sz="1800" b="1" dirty="0">
                <a:effectLst/>
                <a:latin typeface="Arial" panose="020B0604020202020204" pitchFamily="34" charset="0"/>
                <a:ea typeface="Times New Roman" panose="02020603050405020304" pitchFamily="18" charset="0"/>
              </a:rPr>
              <a:t> </a:t>
            </a:r>
            <a:r>
              <a:rPr lang="de-AT" sz="1800" u="sng" dirty="0">
                <a:solidFill>
                  <a:srgbClr val="0563C1"/>
                </a:solidFill>
                <a:effectLst/>
                <a:latin typeface="Arial" panose="020B0604020202020204" pitchFamily="34" charset="0"/>
                <a:ea typeface="Times New Roman" panose="02020603050405020304" pitchFamily="18" charset="0"/>
                <a:hlinkClick r:id="rId4"/>
              </a:rPr>
              <a:t>https://media.greenpeace.org/asset-management/27MDHUEEFFZ</a:t>
            </a:r>
            <a:r>
              <a:rPr lang="de-AT" sz="1800" dirty="0">
                <a:effectLst/>
                <a:latin typeface="Arial" panose="020B0604020202020204" pitchFamily="34" charset="0"/>
                <a:ea typeface="Times New Roman" panose="02020603050405020304" pitchFamily="18" charset="0"/>
              </a:rPr>
              <a:t> (22.05.2023)</a:t>
            </a:r>
            <a:endParaRPr lang="de-AT" sz="1800" dirty="0">
              <a:effectLst/>
              <a:latin typeface="Times New Roman" panose="02020603050405020304" pitchFamily="18" charset="0"/>
              <a:ea typeface="Times New Roman" panose="02020603050405020304" pitchFamily="18" charset="0"/>
            </a:endParaRPr>
          </a:p>
          <a:p>
            <a:pPr marR="526415">
              <a:lnSpc>
                <a:spcPct val="115000"/>
              </a:lnSpc>
            </a:pPr>
            <a:r>
              <a:rPr lang="de-AT" sz="1800" dirty="0">
                <a:effectLst/>
                <a:latin typeface="Arial" panose="020B0604020202020204" pitchFamily="34" charset="0"/>
                <a:ea typeface="Times New Roman" panose="02020603050405020304" pitchFamily="18" charset="0"/>
              </a:rPr>
              <a:t> </a:t>
            </a:r>
            <a:endParaRPr lang="de-AT" sz="1800" dirty="0">
              <a:effectLst/>
              <a:latin typeface="Times New Roman" panose="02020603050405020304" pitchFamily="18" charset="0"/>
              <a:ea typeface="Times New Roman" panose="02020603050405020304" pitchFamily="18" charset="0"/>
            </a:endParaRPr>
          </a:p>
          <a:p>
            <a:pPr marL="540385" marR="526415">
              <a:lnSpc>
                <a:spcPct val="115000"/>
              </a:lnSpc>
              <a:spcAft>
                <a:spcPts val="0"/>
              </a:spcAft>
            </a:pPr>
            <a:r>
              <a:rPr lang="de-AT" sz="1800" dirty="0">
                <a:effectLst/>
                <a:latin typeface="Arial" panose="020B0604020202020204" pitchFamily="34" charset="0"/>
                <a:ea typeface="Times New Roman" panose="02020603050405020304" pitchFamily="18" charset="0"/>
              </a:rPr>
              <a:t>INKOTA-netzwerk (Hrsg.) (o. </a:t>
            </a:r>
            <a:r>
              <a:rPr lang="de-AT" sz="1800" dirty="0" err="1">
                <a:effectLst/>
                <a:latin typeface="Arial" panose="020B0604020202020204" pitchFamily="34" charset="0"/>
                <a:ea typeface="Times New Roman" panose="02020603050405020304" pitchFamily="18" charset="0"/>
              </a:rPr>
              <a:t>J.e</a:t>
            </a:r>
            <a:r>
              <a:rPr lang="de-AT" sz="1800" dirty="0">
                <a:effectLst/>
                <a:latin typeface="Arial" panose="020B0604020202020204" pitchFamily="34" charset="0"/>
                <a:ea typeface="Times New Roman" panose="02020603050405020304" pitchFamily="18" charset="0"/>
              </a:rPr>
              <a:t>): Übersicht der Schokoladenhersteller und ihrer Produkte. </a:t>
            </a:r>
            <a:r>
              <a:rPr lang="de-AT" sz="1800" u="sng" dirty="0">
                <a:solidFill>
                  <a:srgbClr val="0563C1"/>
                </a:solidFill>
                <a:effectLst/>
                <a:latin typeface="Arial" panose="020B0604020202020204" pitchFamily="34" charset="0"/>
                <a:ea typeface="Times New Roman" panose="02020603050405020304" pitchFamily="18" charset="0"/>
                <a:hlinkClick r:id="rId5"/>
              </a:rPr>
              <a:t>https://backend.makechocolatefair.org/sites/default/files/2023-05/%C3%9Cbersicht_Schokoladenhersteller%20und%20Produkte.jpg</a:t>
            </a:r>
            <a:r>
              <a:rPr lang="de-AT" sz="1800" dirty="0">
                <a:effectLst/>
                <a:latin typeface="Arial" panose="020B0604020202020204" pitchFamily="34" charset="0"/>
                <a:ea typeface="Times New Roman" panose="02020603050405020304" pitchFamily="18" charset="0"/>
              </a:rPr>
              <a:t> (22.05.2023)</a:t>
            </a:r>
            <a:endParaRPr lang="de-AT" sz="1800" dirty="0">
              <a:effectLst/>
              <a:latin typeface="Times New Roman" panose="02020603050405020304" pitchFamily="18" charset="0"/>
              <a:ea typeface="Times New Roman" panose="02020603050405020304" pitchFamily="18" charset="0"/>
            </a:endParaRPr>
          </a:p>
          <a:p>
            <a:endParaRPr lang="de-AT" dirty="0"/>
          </a:p>
        </p:txBody>
      </p:sp>
      <p:sp>
        <p:nvSpPr>
          <p:cNvPr id="4" name="Foliennummernplatzhalter 3"/>
          <p:cNvSpPr>
            <a:spLocks noGrp="1"/>
          </p:cNvSpPr>
          <p:nvPr>
            <p:ph type="sldNum" sz="quarter" idx="5"/>
          </p:nvPr>
        </p:nvSpPr>
        <p:spPr/>
        <p:txBody>
          <a:bodyPr/>
          <a:lstStyle/>
          <a:p>
            <a:fld id="{EA9193F4-F389-3F40-A19E-5225272A2C27}" type="slidenum">
              <a:rPr lang="de-DE" smtClean="0"/>
              <a:t>10</a:t>
            </a:fld>
            <a:endParaRPr lang="de-DE"/>
          </a:p>
        </p:txBody>
      </p:sp>
    </p:spTree>
    <p:extLst>
      <p:ext uri="{BB962C8B-B14F-4D97-AF65-F5344CB8AC3E}">
        <p14:creationId xmlns:p14="http://schemas.microsoft.com/office/powerpoint/2010/main" val="5121634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AT" dirty="0"/>
          </a:p>
        </p:txBody>
      </p:sp>
      <p:sp>
        <p:nvSpPr>
          <p:cNvPr id="4" name="Slide Number Placeholder 3"/>
          <p:cNvSpPr>
            <a:spLocks noGrp="1"/>
          </p:cNvSpPr>
          <p:nvPr>
            <p:ph type="sldNum" sz="quarter" idx="5"/>
          </p:nvPr>
        </p:nvSpPr>
        <p:spPr/>
        <p:txBody>
          <a:bodyPr/>
          <a:lstStyle/>
          <a:p>
            <a:fld id="{EA9193F4-F389-3F40-A19E-5225272A2C27}" type="slidenum">
              <a:rPr lang="de-DE" smtClean="0"/>
              <a:t>11</a:t>
            </a:fld>
            <a:endParaRPr lang="de-DE"/>
          </a:p>
        </p:txBody>
      </p:sp>
    </p:spTree>
    <p:extLst>
      <p:ext uri="{BB962C8B-B14F-4D97-AF65-F5344CB8AC3E}">
        <p14:creationId xmlns:p14="http://schemas.microsoft.com/office/powerpoint/2010/main" val="4208769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7484C6F-F82E-F54D-A021-7F8DB326DFD5}"/>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06298D2D-CAD7-2340-9664-DB4E28AB190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F67F635B-B5E8-E548-AB86-F5CF1521EA28}"/>
              </a:ext>
            </a:extLst>
          </p:cNvPr>
          <p:cNvSpPr>
            <a:spLocks noGrp="1"/>
          </p:cNvSpPr>
          <p:nvPr>
            <p:ph type="dt" sz="half" idx="10"/>
          </p:nvPr>
        </p:nvSpPr>
        <p:spPr/>
        <p:txBody>
          <a:bodyPr/>
          <a:lstStyle/>
          <a:p>
            <a:fld id="{841C3856-D2C4-46DB-8BDD-AC4ECC9ED030}" type="datetime1">
              <a:rPr lang="de-DE" smtClean="0"/>
              <a:t>25.05.2023</a:t>
            </a:fld>
            <a:endParaRPr lang="de-DE"/>
          </a:p>
        </p:txBody>
      </p:sp>
      <p:sp>
        <p:nvSpPr>
          <p:cNvPr id="5" name="Fußzeilenplatzhalter 4">
            <a:extLst>
              <a:ext uri="{FF2B5EF4-FFF2-40B4-BE49-F238E27FC236}">
                <a16:creationId xmlns:a16="http://schemas.microsoft.com/office/drawing/2014/main" id="{29EA3523-B46C-8242-8582-E0F6E0FED358}"/>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2EA0C281-5DD3-AF47-B84C-6FE70532A123}"/>
              </a:ext>
            </a:extLst>
          </p:cNvPr>
          <p:cNvSpPr>
            <a:spLocks noGrp="1"/>
          </p:cNvSpPr>
          <p:nvPr>
            <p:ph type="sldNum" sz="quarter" idx="12"/>
          </p:nvPr>
        </p:nvSpPr>
        <p:spPr/>
        <p:txBody>
          <a:bodyPr/>
          <a:lstStyle/>
          <a:p>
            <a:fld id="{63D8C118-F3CA-134E-B1BE-D13545587C70}" type="slidenum">
              <a:rPr lang="de-DE" smtClean="0"/>
              <a:t>‹Nr.›</a:t>
            </a:fld>
            <a:endParaRPr lang="de-DE"/>
          </a:p>
        </p:txBody>
      </p:sp>
    </p:spTree>
    <p:extLst>
      <p:ext uri="{BB962C8B-B14F-4D97-AF65-F5344CB8AC3E}">
        <p14:creationId xmlns:p14="http://schemas.microsoft.com/office/powerpoint/2010/main" val="16202200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E5824F4-8F89-D242-B422-9DA81D2BE62D}"/>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906E7DC9-F8A5-2749-BE50-A1A10A88F937}"/>
              </a:ext>
            </a:extLst>
          </p:cNvPr>
          <p:cNvSpPr>
            <a:spLocks noGrp="1"/>
          </p:cNvSpPr>
          <p:nvPr>
            <p:ph type="body" orient="vert" idx="1"/>
          </p:nvPr>
        </p:nvSpPr>
        <p:spPr/>
        <p:txBody>
          <a:bodyPr vert="eaVert"/>
          <a:lstStyle/>
          <a:p>
            <a:r>
              <a:rPr lang="de-DE"/>
              <a:t>Mastertextformat bearbeiten
Zweite Ebene
Dritte Ebene
Vierte Ebene
Fünfte Ebene</a:t>
            </a:r>
          </a:p>
        </p:txBody>
      </p:sp>
      <p:sp>
        <p:nvSpPr>
          <p:cNvPr id="4" name="Datumsplatzhalter 3">
            <a:extLst>
              <a:ext uri="{FF2B5EF4-FFF2-40B4-BE49-F238E27FC236}">
                <a16:creationId xmlns:a16="http://schemas.microsoft.com/office/drawing/2014/main" id="{28116B62-BC54-014A-8D39-4EB6253BB94E}"/>
              </a:ext>
            </a:extLst>
          </p:cNvPr>
          <p:cNvSpPr>
            <a:spLocks noGrp="1"/>
          </p:cNvSpPr>
          <p:nvPr>
            <p:ph type="dt" sz="half" idx="10"/>
          </p:nvPr>
        </p:nvSpPr>
        <p:spPr/>
        <p:txBody>
          <a:bodyPr/>
          <a:lstStyle/>
          <a:p>
            <a:fld id="{B8DF9AAE-0F1A-480C-8370-41F7C63D59D1}" type="datetime1">
              <a:rPr lang="de-DE" smtClean="0"/>
              <a:t>25.05.2023</a:t>
            </a:fld>
            <a:endParaRPr lang="de-DE"/>
          </a:p>
        </p:txBody>
      </p:sp>
      <p:sp>
        <p:nvSpPr>
          <p:cNvPr id="5" name="Fußzeilenplatzhalter 4">
            <a:extLst>
              <a:ext uri="{FF2B5EF4-FFF2-40B4-BE49-F238E27FC236}">
                <a16:creationId xmlns:a16="http://schemas.microsoft.com/office/drawing/2014/main" id="{A75911B3-1C7A-6449-B4EC-DF1B1D79D869}"/>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B6634C53-CDE3-954E-9477-875AEBB6D157}"/>
              </a:ext>
            </a:extLst>
          </p:cNvPr>
          <p:cNvSpPr>
            <a:spLocks noGrp="1"/>
          </p:cNvSpPr>
          <p:nvPr>
            <p:ph type="sldNum" sz="quarter" idx="12"/>
          </p:nvPr>
        </p:nvSpPr>
        <p:spPr/>
        <p:txBody>
          <a:bodyPr/>
          <a:lstStyle/>
          <a:p>
            <a:fld id="{63D8C118-F3CA-134E-B1BE-D13545587C70}" type="slidenum">
              <a:rPr lang="de-DE" smtClean="0"/>
              <a:t>‹Nr.›</a:t>
            </a:fld>
            <a:endParaRPr lang="de-DE"/>
          </a:p>
        </p:txBody>
      </p:sp>
    </p:spTree>
    <p:extLst>
      <p:ext uri="{BB962C8B-B14F-4D97-AF65-F5344CB8AC3E}">
        <p14:creationId xmlns:p14="http://schemas.microsoft.com/office/powerpoint/2010/main" val="24424693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434BFCE8-CCDF-7744-A36E-B80CB24B9EB5}"/>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AFF0F4FA-A3C5-4F44-B274-55C48951A021}"/>
              </a:ext>
            </a:extLst>
          </p:cNvPr>
          <p:cNvSpPr>
            <a:spLocks noGrp="1"/>
          </p:cNvSpPr>
          <p:nvPr>
            <p:ph type="body" orient="vert" idx="1"/>
          </p:nvPr>
        </p:nvSpPr>
        <p:spPr>
          <a:xfrm>
            <a:off x="838200" y="365125"/>
            <a:ext cx="7734300" cy="5811838"/>
          </a:xfrm>
        </p:spPr>
        <p:txBody>
          <a:bodyPr vert="eaVert"/>
          <a:lstStyle/>
          <a:p>
            <a:r>
              <a:rPr lang="de-DE"/>
              <a:t>Mastertextformat bearbeiten
Zweite Ebene
Dritte Ebene
Vierte Ebene
Fünfte Ebene</a:t>
            </a:r>
          </a:p>
        </p:txBody>
      </p:sp>
      <p:sp>
        <p:nvSpPr>
          <p:cNvPr id="4" name="Datumsplatzhalter 3">
            <a:extLst>
              <a:ext uri="{FF2B5EF4-FFF2-40B4-BE49-F238E27FC236}">
                <a16:creationId xmlns:a16="http://schemas.microsoft.com/office/drawing/2014/main" id="{B8168655-BAD1-EE42-BF1B-BEDCD83FC426}"/>
              </a:ext>
            </a:extLst>
          </p:cNvPr>
          <p:cNvSpPr>
            <a:spLocks noGrp="1"/>
          </p:cNvSpPr>
          <p:nvPr>
            <p:ph type="dt" sz="half" idx="10"/>
          </p:nvPr>
        </p:nvSpPr>
        <p:spPr/>
        <p:txBody>
          <a:bodyPr/>
          <a:lstStyle/>
          <a:p>
            <a:fld id="{ABBD6D25-C00F-431D-9089-52D07EAD9BB2}" type="datetime1">
              <a:rPr lang="de-DE" smtClean="0"/>
              <a:t>25.05.2023</a:t>
            </a:fld>
            <a:endParaRPr lang="de-DE"/>
          </a:p>
        </p:txBody>
      </p:sp>
      <p:sp>
        <p:nvSpPr>
          <p:cNvPr id="5" name="Fußzeilenplatzhalter 4">
            <a:extLst>
              <a:ext uri="{FF2B5EF4-FFF2-40B4-BE49-F238E27FC236}">
                <a16:creationId xmlns:a16="http://schemas.microsoft.com/office/drawing/2014/main" id="{17952CF8-D997-394A-B0CE-3FCDECDD452F}"/>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C5EAFBD9-0BD3-314C-9BE9-69CF7FC66B60}"/>
              </a:ext>
            </a:extLst>
          </p:cNvPr>
          <p:cNvSpPr>
            <a:spLocks noGrp="1"/>
          </p:cNvSpPr>
          <p:nvPr>
            <p:ph type="sldNum" sz="quarter" idx="12"/>
          </p:nvPr>
        </p:nvSpPr>
        <p:spPr/>
        <p:txBody>
          <a:bodyPr/>
          <a:lstStyle/>
          <a:p>
            <a:fld id="{63D8C118-F3CA-134E-B1BE-D13545587C70}" type="slidenum">
              <a:rPr lang="de-DE" smtClean="0"/>
              <a:t>‹Nr.›</a:t>
            </a:fld>
            <a:endParaRPr lang="de-DE"/>
          </a:p>
        </p:txBody>
      </p:sp>
    </p:spTree>
    <p:extLst>
      <p:ext uri="{BB962C8B-B14F-4D97-AF65-F5344CB8AC3E}">
        <p14:creationId xmlns:p14="http://schemas.microsoft.com/office/powerpoint/2010/main" val="13939663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87DD0E7-4BDA-774A-A922-D41199C94401}"/>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A8DEE86C-B223-764F-9453-63A8E765CB87}"/>
              </a:ext>
            </a:extLst>
          </p:cNvPr>
          <p:cNvSpPr>
            <a:spLocks noGrp="1"/>
          </p:cNvSpPr>
          <p:nvPr>
            <p:ph idx="1"/>
          </p:nvPr>
        </p:nvSpPr>
        <p:spPr/>
        <p:txBody>
          <a:bodyPr/>
          <a:lstStyle/>
          <a:p>
            <a:r>
              <a:rPr lang="de-DE"/>
              <a:t>Mastertextformat bearbeiten
Zweite Ebene
Dritte Ebene
Vierte Ebene
Fünfte Ebene</a:t>
            </a:r>
          </a:p>
        </p:txBody>
      </p:sp>
      <p:sp>
        <p:nvSpPr>
          <p:cNvPr id="4" name="Datumsplatzhalter 3">
            <a:extLst>
              <a:ext uri="{FF2B5EF4-FFF2-40B4-BE49-F238E27FC236}">
                <a16:creationId xmlns:a16="http://schemas.microsoft.com/office/drawing/2014/main" id="{57A219AB-B7BF-6E4E-8BD2-8C03B7EFF380}"/>
              </a:ext>
            </a:extLst>
          </p:cNvPr>
          <p:cNvSpPr>
            <a:spLocks noGrp="1"/>
          </p:cNvSpPr>
          <p:nvPr>
            <p:ph type="dt" sz="half" idx="10"/>
          </p:nvPr>
        </p:nvSpPr>
        <p:spPr/>
        <p:txBody>
          <a:bodyPr/>
          <a:lstStyle/>
          <a:p>
            <a:fld id="{35B26BB1-6C09-43CD-963E-B0A04F9C2D64}" type="datetime1">
              <a:rPr lang="de-DE" smtClean="0"/>
              <a:t>25.05.2023</a:t>
            </a:fld>
            <a:endParaRPr lang="de-DE"/>
          </a:p>
        </p:txBody>
      </p:sp>
      <p:sp>
        <p:nvSpPr>
          <p:cNvPr id="5" name="Fußzeilenplatzhalter 4">
            <a:extLst>
              <a:ext uri="{FF2B5EF4-FFF2-40B4-BE49-F238E27FC236}">
                <a16:creationId xmlns:a16="http://schemas.microsoft.com/office/drawing/2014/main" id="{C0D29EBC-83FF-8B46-8B12-F0772CDD37B6}"/>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37B8E12C-F6ED-4144-AF4B-B9EBD9C76C8A}"/>
              </a:ext>
            </a:extLst>
          </p:cNvPr>
          <p:cNvSpPr>
            <a:spLocks noGrp="1"/>
          </p:cNvSpPr>
          <p:nvPr>
            <p:ph type="sldNum" sz="quarter" idx="12"/>
          </p:nvPr>
        </p:nvSpPr>
        <p:spPr/>
        <p:txBody>
          <a:bodyPr/>
          <a:lstStyle/>
          <a:p>
            <a:fld id="{63D8C118-F3CA-134E-B1BE-D13545587C70}" type="slidenum">
              <a:rPr lang="de-DE" smtClean="0"/>
              <a:t>‹Nr.›</a:t>
            </a:fld>
            <a:endParaRPr lang="de-DE"/>
          </a:p>
        </p:txBody>
      </p:sp>
    </p:spTree>
    <p:extLst>
      <p:ext uri="{BB962C8B-B14F-4D97-AF65-F5344CB8AC3E}">
        <p14:creationId xmlns:p14="http://schemas.microsoft.com/office/powerpoint/2010/main" val="38896872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7DF72AD-2554-3C48-80BD-8272DFB1B910}"/>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76A03880-B5DF-C845-8855-4FE0D18F54D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de-DE"/>
              <a:t>Mastertextformat bearbeiten
Zweite Ebene
Dritte Ebene
Vierte Ebene
Fünfte Ebene</a:t>
            </a:r>
          </a:p>
        </p:txBody>
      </p:sp>
      <p:sp>
        <p:nvSpPr>
          <p:cNvPr id="4" name="Datumsplatzhalter 3">
            <a:extLst>
              <a:ext uri="{FF2B5EF4-FFF2-40B4-BE49-F238E27FC236}">
                <a16:creationId xmlns:a16="http://schemas.microsoft.com/office/drawing/2014/main" id="{CCD02598-231D-4E46-B538-D378B4DBB795}"/>
              </a:ext>
            </a:extLst>
          </p:cNvPr>
          <p:cNvSpPr>
            <a:spLocks noGrp="1"/>
          </p:cNvSpPr>
          <p:nvPr>
            <p:ph type="dt" sz="half" idx="10"/>
          </p:nvPr>
        </p:nvSpPr>
        <p:spPr/>
        <p:txBody>
          <a:bodyPr/>
          <a:lstStyle/>
          <a:p>
            <a:fld id="{2EEF0A49-84DE-4E1D-BD31-6C4EC0E2A1FB}" type="datetime1">
              <a:rPr lang="de-DE" smtClean="0"/>
              <a:t>25.05.2023</a:t>
            </a:fld>
            <a:endParaRPr lang="de-DE"/>
          </a:p>
        </p:txBody>
      </p:sp>
      <p:sp>
        <p:nvSpPr>
          <p:cNvPr id="5" name="Fußzeilenplatzhalter 4">
            <a:extLst>
              <a:ext uri="{FF2B5EF4-FFF2-40B4-BE49-F238E27FC236}">
                <a16:creationId xmlns:a16="http://schemas.microsoft.com/office/drawing/2014/main" id="{12F438A6-08BA-A940-8934-514040E26EEA}"/>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51314614-8463-FD4E-BC9E-073CC8611FEE}"/>
              </a:ext>
            </a:extLst>
          </p:cNvPr>
          <p:cNvSpPr>
            <a:spLocks noGrp="1"/>
          </p:cNvSpPr>
          <p:nvPr>
            <p:ph type="sldNum" sz="quarter" idx="12"/>
          </p:nvPr>
        </p:nvSpPr>
        <p:spPr/>
        <p:txBody>
          <a:bodyPr/>
          <a:lstStyle/>
          <a:p>
            <a:fld id="{63D8C118-F3CA-134E-B1BE-D13545587C70}" type="slidenum">
              <a:rPr lang="de-DE" smtClean="0"/>
              <a:t>‹Nr.›</a:t>
            </a:fld>
            <a:endParaRPr lang="de-DE"/>
          </a:p>
        </p:txBody>
      </p:sp>
    </p:spTree>
    <p:extLst>
      <p:ext uri="{BB962C8B-B14F-4D97-AF65-F5344CB8AC3E}">
        <p14:creationId xmlns:p14="http://schemas.microsoft.com/office/powerpoint/2010/main" val="22120292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C9E179C-9BD4-8840-897B-7E48B01D8108}"/>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588FEA19-66DF-2148-A80B-FF642560642D}"/>
              </a:ext>
            </a:extLst>
          </p:cNvPr>
          <p:cNvSpPr>
            <a:spLocks noGrp="1"/>
          </p:cNvSpPr>
          <p:nvPr>
            <p:ph sz="half" idx="1"/>
          </p:nvPr>
        </p:nvSpPr>
        <p:spPr>
          <a:xfrm>
            <a:off x="838200" y="1825625"/>
            <a:ext cx="5181600" cy="4351338"/>
          </a:xfrm>
        </p:spPr>
        <p:txBody>
          <a:bodyPr/>
          <a:lstStyle/>
          <a:p>
            <a:r>
              <a:rPr lang="de-DE"/>
              <a:t>Mastertextformat bearbeiten
Zweite Ebene
Dritte Ebene
Vierte Ebene
Fünfte Ebene</a:t>
            </a:r>
          </a:p>
        </p:txBody>
      </p:sp>
      <p:sp>
        <p:nvSpPr>
          <p:cNvPr id="4" name="Inhaltsplatzhalter 3">
            <a:extLst>
              <a:ext uri="{FF2B5EF4-FFF2-40B4-BE49-F238E27FC236}">
                <a16:creationId xmlns:a16="http://schemas.microsoft.com/office/drawing/2014/main" id="{24FEAC2A-4CBF-9A4A-84A4-73C5B5332DC7}"/>
              </a:ext>
            </a:extLst>
          </p:cNvPr>
          <p:cNvSpPr>
            <a:spLocks noGrp="1"/>
          </p:cNvSpPr>
          <p:nvPr>
            <p:ph sz="half" idx="2"/>
          </p:nvPr>
        </p:nvSpPr>
        <p:spPr>
          <a:xfrm>
            <a:off x="6172200" y="1825625"/>
            <a:ext cx="5181600" cy="4351338"/>
          </a:xfrm>
        </p:spPr>
        <p:txBody>
          <a:bodyPr/>
          <a:lstStyle/>
          <a:p>
            <a:r>
              <a:rPr lang="de-DE"/>
              <a:t>Mastertextformat bearbeiten
Zweite Ebene
Dritte Ebene
Vierte Ebene
Fünfte Ebene</a:t>
            </a:r>
          </a:p>
        </p:txBody>
      </p:sp>
      <p:sp>
        <p:nvSpPr>
          <p:cNvPr id="5" name="Datumsplatzhalter 4">
            <a:extLst>
              <a:ext uri="{FF2B5EF4-FFF2-40B4-BE49-F238E27FC236}">
                <a16:creationId xmlns:a16="http://schemas.microsoft.com/office/drawing/2014/main" id="{47B93238-A131-6F4C-93B6-E4E41C1ED2E5}"/>
              </a:ext>
            </a:extLst>
          </p:cNvPr>
          <p:cNvSpPr>
            <a:spLocks noGrp="1"/>
          </p:cNvSpPr>
          <p:nvPr>
            <p:ph type="dt" sz="half" idx="10"/>
          </p:nvPr>
        </p:nvSpPr>
        <p:spPr/>
        <p:txBody>
          <a:bodyPr/>
          <a:lstStyle/>
          <a:p>
            <a:fld id="{25688BB6-6344-42E2-B16D-6FCAF73FCE47}" type="datetime1">
              <a:rPr lang="de-DE" smtClean="0"/>
              <a:t>25.05.2023</a:t>
            </a:fld>
            <a:endParaRPr lang="de-DE"/>
          </a:p>
        </p:txBody>
      </p:sp>
      <p:sp>
        <p:nvSpPr>
          <p:cNvPr id="6" name="Fußzeilenplatzhalter 5">
            <a:extLst>
              <a:ext uri="{FF2B5EF4-FFF2-40B4-BE49-F238E27FC236}">
                <a16:creationId xmlns:a16="http://schemas.microsoft.com/office/drawing/2014/main" id="{1607457A-C06E-894F-966E-B264396552D3}"/>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A4978020-8614-8047-B9AF-AE08C97B658B}"/>
              </a:ext>
            </a:extLst>
          </p:cNvPr>
          <p:cNvSpPr>
            <a:spLocks noGrp="1"/>
          </p:cNvSpPr>
          <p:nvPr>
            <p:ph type="sldNum" sz="quarter" idx="12"/>
          </p:nvPr>
        </p:nvSpPr>
        <p:spPr/>
        <p:txBody>
          <a:bodyPr/>
          <a:lstStyle/>
          <a:p>
            <a:fld id="{63D8C118-F3CA-134E-B1BE-D13545587C70}" type="slidenum">
              <a:rPr lang="de-DE" smtClean="0"/>
              <a:t>‹Nr.›</a:t>
            </a:fld>
            <a:endParaRPr lang="de-DE"/>
          </a:p>
        </p:txBody>
      </p:sp>
    </p:spTree>
    <p:extLst>
      <p:ext uri="{BB962C8B-B14F-4D97-AF65-F5344CB8AC3E}">
        <p14:creationId xmlns:p14="http://schemas.microsoft.com/office/powerpoint/2010/main" val="40188297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9A40B0E-D4A1-C74C-9DED-BEAD2CACED01}"/>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038E30C7-E16C-8243-9126-8C988CA7468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de-DE"/>
              <a:t>Mastertextformat bearbeiten
Zweite Ebene
Dritte Ebene
Vierte Ebene
Fünfte Ebene</a:t>
            </a:r>
          </a:p>
        </p:txBody>
      </p:sp>
      <p:sp>
        <p:nvSpPr>
          <p:cNvPr id="4" name="Inhaltsplatzhalter 3">
            <a:extLst>
              <a:ext uri="{FF2B5EF4-FFF2-40B4-BE49-F238E27FC236}">
                <a16:creationId xmlns:a16="http://schemas.microsoft.com/office/drawing/2014/main" id="{1F403F54-44DE-334B-B4B0-5EEBFC727F0B}"/>
              </a:ext>
            </a:extLst>
          </p:cNvPr>
          <p:cNvSpPr>
            <a:spLocks noGrp="1"/>
          </p:cNvSpPr>
          <p:nvPr>
            <p:ph sz="half" idx="2"/>
          </p:nvPr>
        </p:nvSpPr>
        <p:spPr>
          <a:xfrm>
            <a:off x="839788" y="2505075"/>
            <a:ext cx="5157787" cy="3684588"/>
          </a:xfrm>
        </p:spPr>
        <p:txBody>
          <a:bodyPr/>
          <a:lstStyle/>
          <a:p>
            <a:r>
              <a:rPr lang="de-DE"/>
              <a:t>Mastertextformat bearbeiten
Zweite Ebene
Dritte Ebene
Vierte Ebene
Fünfte Ebene</a:t>
            </a:r>
          </a:p>
        </p:txBody>
      </p:sp>
      <p:sp>
        <p:nvSpPr>
          <p:cNvPr id="5" name="Textplatzhalter 4">
            <a:extLst>
              <a:ext uri="{FF2B5EF4-FFF2-40B4-BE49-F238E27FC236}">
                <a16:creationId xmlns:a16="http://schemas.microsoft.com/office/drawing/2014/main" id="{921D8C70-DA41-8342-AF45-37F3B576C64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de-DE"/>
              <a:t>Mastertextformat bearbeiten
Zweite Ebene
Dritte Ebene
Vierte Ebene
Fünfte Ebene</a:t>
            </a:r>
          </a:p>
        </p:txBody>
      </p:sp>
      <p:sp>
        <p:nvSpPr>
          <p:cNvPr id="6" name="Inhaltsplatzhalter 5">
            <a:extLst>
              <a:ext uri="{FF2B5EF4-FFF2-40B4-BE49-F238E27FC236}">
                <a16:creationId xmlns:a16="http://schemas.microsoft.com/office/drawing/2014/main" id="{D6749F39-972F-444C-BD80-D4EB22DA744D}"/>
              </a:ext>
            </a:extLst>
          </p:cNvPr>
          <p:cNvSpPr>
            <a:spLocks noGrp="1"/>
          </p:cNvSpPr>
          <p:nvPr>
            <p:ph sz="quarter" idx="4"/>
          </p:nvPr>
        </p:nvSpPr>
        <p:spPr>
          <a:xfrm>
            <a:off x="6172200" y="2505075"/>
            <a:ext cx="5183188" cy="3684588"/>
          </a:xfrm>
        </p:spPr>
        <p:txBody>
          <a:bodyPr/>
          <a:lstStyle/>
          <a:p>
            <a:r>
              <a:rPr lang="de-DE"/>
              <a:t>Mastertextformat bearbeiten
Zweite Ebene
Dritte Ebene
Vierte Ebene
Fünfte Ebene</a:t>
            </a:r>
          </a:p>
        </p:txBody>
      </p:sp>
      <p:sp>
        <p:nvSpPr>
          <p:cNvPr id="7" name="Datumsplatzhalter 6">
            <a:extLst>
              <a:ext uri="{FF2B5EF4-FFF2-40B4-BE49-F238E27FC236}">
                <a16:creationId xmlns:a16="http://schemas.microsoft.com/office/drawing/2014/main" id="{3E7A4333-B9E7-284D-AC7A-7954DC49BECD}"/>
              </a:ext>
            </a:extLst>
          </p:cNvPr>
          <p:cNvSpPr>
            <a:spLocks noGrp="1"/>
          </p:cNvSpPr>
          <p:nvPr>
            <p:ph type="dt" sz="half" idx="10"/>
          </p:nvPr>
        </p:nvSpPr>
        <p:spPr/>
        <p:txBody>
          <a:bodyPr/>
          <a:lstStyle/>
          <a:p>
            <a:fld id="{1478842D-BBB1-4F76-A042-BE9974DB4F88}" type="datetime1">
              <a:rPr lang="de-DE" smtClean="0"/>
              <a:t>25.05.2023</a:t>
            </a:fld>
            <a:endParaRPr lang="de-DE"/>
          </a:p>
        </p:txBody>
      </p:sp>
      <p:sp>
        <p:nvSpPr>
          <p:cNvPr id="8" name="Fußzeilenplatzhalter 7">
            <a:extLst>
              <a:ext uri="{FF2B5EF4-FFF2-40B4-BE49-F238E27FC236}">
                <a16:creationId xmlns:a16="http://schemas.microsoft.com/office/drawing/2014/main" id="{3449A481-8BEC-A941-98C5-67E550A5C02B}"/>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4C1936A9-77A5-D546-AA00-E66DBA441A9B}"/>
              </a:ext>
            </a:extLst>
          </p:cNvPr>
          <p:cNvSpPr>
            <a:spLocks noGrp="1"/>
          </p:cNvSpPr>
          <p:nvPr>
            <p:ph type="sldNum" sz="quarter" idx="12"/>
          </p:nvPr>
        </p:nvSpPr>
        <p:spPr/>
        <p:txBody>
          <a:bodyPr/>
          <a:lstStyle/>
          <a:p>
            <a:fld id="{63D8C118-F3CA-134E-B1BE-D13545587C70}" type="slidenum">
              <a:rPr lang="de-DE" smtClean="0"/>
              <a:t>‹Nr.›</a:t>
            </a:fld>
            <a:endParaRPr lang="de-DE"/>
          </a:p>
        </p:txBody>
      </p:sp>
    </p:spTree>
    <p:extLst>
      <p:ext uri="{BB962C8B-B14F-4D97-AF65-F5344CB8AC3E}">
        <p14:creationId xmlns:p14="http://schemas.microsoft.com/office/powerpoint/2010/main" val="9708795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6859E34-E24D-3243-A77C-EE0B82BD315B}"/>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6B6C1326-EF6F-4341-9273-873B04C79A32}"/>
              </a:ext>
            </a:extLst>
          </p:cNvPr>
          <p:cNvSpPr>
            <a:spLocks noGrp="1"/>
          </p:cNvSpPr>
          <p:nvPr>
            <p:ph type="dt" sz="half" idx="10"/>
          </p:nvPr>
        </p:nvSpPr>
        <p:spPr/>
        <p:txBody>
          <a:bodyPr/>
          <a:lstStyle/>
          <a:p>
            <a:fld id="{DFAC0D69-1D95-407B-B534-2D72B0B6BCBC}" type="datetime1">
              <a:rPr lang="de-DE" smtClean="0"/>
              <a:t>25.05.2023</a:t>
            </a:fld>
            <a:endParaRPr lang="de-DE"/>
          </a:p>
        </p:txBody>
      </p:sp>
      <p:sp>
        <p:nvSpPr>
          <p:cNvPr id="4" name="Fußzeilenplatzhalter 3">
            <a:extLst>
              <a:ext uri="{FF2B5EF4-FFF2-40B4-BE49-F238E27FC236}">
                <a16:creationId xmlns:a16="http://schemas.microsoft.com/office/drawing/2014/main" id="{915EFE91-3BB4-2B41-8834-8B61A7ACC941}"/>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E1ADE3DB-1E35-1342-9407-D0099A8841A6}"/>
              </a:ext>
            </a:extLst>
          </p:cNvPr>
          <p:cNvSpPr>
            <a:spLocks noGrp="1"/>
          </p:cNvSpPr>
          <p:nvPr>
            <p:ph type="sldNum" sz="quarter" idx="12"/>
          </p:nvPr>
        </p:nvSpPr>
        <p:spPr/>
        <p:txBody>
          <a:bodyPr/>
          <a:lstStyle/>
          <a:p>
            <a:fld id="{63D8C118-F3CA-134E-B1BE-D13545587C70}" type="slidenum">
              <a:rPr lang="de-DE" smtClean="0"/>
              <a:t>‹Nr.›</a:t>
            </a:fld>
            <a:endParaRPr lang="de-DE"/>
          </a:p>
        </p:txBody>
      </p:sp>
    </p:spTree>
    <p:extLst>
      <p:ext uri="{BB962C8B-B14F-4D97-AF65-F5344CB8AC3E}">
        <p14:creationId xmlns:p14="http://schemas.microsoft.com/office/powerpoint/2010/main" val="5742335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ACCB9050-41C6-694A-B248-82AB5123F286}"/>
              </a:ext>
            </a:extLst>
          </p:cNvPr>
          <p:cNvSpPr>
            <a:spLocks noGrp="1"/>
          </p:cNvSpPr>
          <p:nvPr>
            <p:ph type="dt" sz="half" idx="10"/>
          </p:nvPr>
        </p:nvSpPr>
        <p:spPr/>
        <p:txBody>
          <a:bodyPr/>
          <a:lstStyle/>
          <a:p>
            <a:fld id="{2C7246C4-B50A-4649-9F87-8AFE1D7BCB6F}" type="datetime1">
              <a:rPr lang="de-DE" smtClean="0"/>
              <a:t>25.05.2023</a:t>
            </a:fld>
            <a:endParaRPr lang="de-DE"/>
          </a:p>
        </p:txBody>
      </p:sp>
      <p:sp>
        <p:nvSpPr>
          <p:cNvPr id="3" name="Fußzeilenplatzhalter 2">
            <a:extLst>
              <a:ext uri="{FF2B5EF4-FFF2-40B4-BE49-F238E27FC236}">
                <a16:creationId xmlns:a16="http://schemas.microsoft.com/office/drawing/2014/main" id="{ECF12135-050A-6B49-A7F2-87508E193C02}"/>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A32E9075-D9F0-3440-9CD4-F212F7029B48}"/>
              </a:ext>
            </a:extLst>
          </p:cNvPr>
          <p:cNvSpPr>
            <a:spLocks noGrp="1"/>
          </p:cNvSpPr>
          <p:nvPr>
            <p:ph type="sldNum" sz="quarter" idx="12"/>
          </p:nvPr>
        </p:nvSpPr>
        <p:spPr/>
        <p:txBody>
          <a:bodyPr/>
          <a:lstStyle/>
          <a:p>
            <a:fld id="{63D8C118-F3CA-134E-B1BE-D13545587C70}" type="slidenum">
              <a:rPr lang="de-DE" smtClean="0"/>
              <a:t>‹Nr.›</a:t>
            </a:fld>
            <a:endParaRPr lang="de-DE"/>
          </a:p>
        </p:txBody>
      </p:sp>
    </p:spTree>
    <p:extLst>
      <p:ext uri="{BB962C8B-B14F-4D97-AF65-F5344CB8AC3E}">
        <p14:creationId xmlns:p14="http://schemas.microsoft.com/office/powerpoint/2010/main" val="18094900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DB9991B-A75B-D040-9E91-FD1AD8AECC30}"/>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33C6979B-79E0-E349-9F35-F556DEDCA8C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lang="de-DE"/>
              <a:t>Mastertextformat bearbeiten
Zweite Ebene
Dritte Ebene
Vierte Ebene
Fünfte Ebene</a:t>
            </a:r>
          </a:p>
        </p:txBody>
      </p:sp>
      <p:sp>
        <p:nvSpPr>
          <p:cNvPr id="4" name="Textplatzhalter 3">
            <a:extLst>
              <a:ext uri="{FF2B5EF4-FFF2-40B4-BE49-F238E27FC236}">
                <a16:creationId xmlns:a16="http://schemas.microsoft.com/office/drawing/2014/main" id="{5F294F05-BDA5-A84A-A0D4-3F7BDC9F33E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de-DE"/>
              <a:t>Mastertextformat bearbeiten
Zweite Ebene
Dritte Ebene
Vierte Ebene
Fünfte Ebene</a:t>
            </a:r>
          </a:p>
        </p:txBody>
      </p:sp>
      <p:sp>
        <p:nvSpPr>
          <p:cNvPr id="5" name="Datumsplatzhalter 4">
            <a:extLst>
              <a:ext uri="{FF2B5EF4-FFF2-40B4-BE49-F238E27FC236}">
                <a16:creationId xmlns:a16="http://schemas.microsoft.com/office/drawing/2014/main" id="{0825343C-CA83-8042-9541-A4D9ED5C8309}"/>
              </a:ext>
            </a:extLst>
          </p:cNvPr>
          <p:cNvSpPr>
            <a:spLocks noGrp="1"/>
          </p:cNvSpPr>
          <p:nvPr>
            <p:ph type="dt" sz="half" idx="10"/>
          </p:nvPr>
        </p:nvSpPr>
        <p:spPr/>
        <p:txBody>
          <a:bodyPr/>
          <a:lstStyle/>
          <a:p>
            <a:fld id="{7367EA87-22FB-4819-A8C2-B66933A56C61}" type="datetime1">
              <a:rPr lang="de-DE" smtClean="0"/>
              <a:t>25.05.2023</a:t>
            </a:fld>
            <a:endParaRPr lang="de-DE"/>
          </a:p>
        </p:txBody>
      </p:sp>
      <p:sp>
        <p:nvSpPr>
          <p:cNvPr id="6" name="Fußzeilenplatzhalter 5">
            <a:extLst>
              <a:ext uri="{FF2B5EF4-FFF2-40B4-BE49-F238E27FC236}">
                <a16:creationId xmlns:a16="http://schemas.microsoft.com/office/drawing/2014/main" id="{6F951AAF-817D-AD43-851A-07DD4C61AA54}"/>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D1556877-A076-364A-97E0-92BA1CF63777}"/>
              </a:ext>
            </a:extLst>
          </p:cNvPr>
          <p:cNvSpPr>
            <a:spLocks noGrp="1"/>
          </p:cNvSpPr>
          <p:nvPr>
            <p:ph type="sldNum" sz="quarter" idx="12"/>
          </p:nvPr>
        </p:nvSpPr>
        <p:spPr/>
        <p:txBody>
          <a:bodyPr/>
          <a:lstStyle/>
          <a:p>
            <a:fld id="{63D8C118-F3CA-134E-B1BE-D13545587C70}" type="slidenum">
              <a:rPr lang="de-DE" smtClean="0"/>
              <a:t>‹Nr.›</a:t>
            </a:fld>
            <a:endParaRPr lang="de-DE"/>
          </a:p>
        </p:txBody>
      </p:sp>
    </p:spTree>
    <p:extLst>
      <p:ext uri="{BB962C8B-B14F-4D97-AF65-F5344CB8AC3E}">
        <p14:creationId xmlns:p14="http://schemas.microsoft.com/office/powerpoint/2010/main" val="8924944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ABEACE6-FCC1-5F43-850C-B2047E587A2B}"/>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5578BCB7-9253-C445-86D6-A20714823FE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B19DBC43-ECC9-8B4D-BE23-E49DF74E267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de-DE"/>
              <a:t>Mastertextformat bearbeiten
Zweite Ebene
Dritte Ebene
Vierte Ebene
Fünfte Ebene</a:t>
            </a:r>
          </a:p>
        </p:txBody>
      </p:sp>
      <p:sp>
        <p:nvSpPr>
          <p:cNvPr id="5" name="Datumsplatzhalter 4">
            <a:extLst>
              <a:ext uri="{FF2B5EF4-FFF2-40B4-BE49-F238E27FC236}">
                <a16:creationId xmlns:a16="http://schemas.microsoft.com/office/drawing/2014/main" id="{5EB40FFE-2EFC-C648-A1A6-D4333B6505DC}"/>
              </a:ext>
            </a:extLst>
          </p:cNvPr>
          <p:cNvSpPr>
            <a:spLocks noGrp="1"/>
          </p:cNvSpPr>
          <p:nvPr>
            <p:ph type="dt" sz="half" idx="10"/>
          </p:nvPr>
        </p:nvSpPr>
        <p:spPr/>
        <p:txBody>
          <a:bodyPr/>
          <a:lstStyle/>
          <a:p>
            <a:fld id="{390A7709-CF71-4FD5-A6F8-21511D17E9A1}" type="datetime1">
              <a:rPr lang="de-DE" smtClean="0"/>
              <a:t>25.05.2023</a:t>
            </a:fld>
            <a:endParaRPr lang="de-DE"/>
          </a:p>
        </p:txBody>
      </p:sp>
      <p:sp>
        <p:nvSpPr>
          <p:cNvPr id="6" name="Fußzeilenplatzhalter 5">
            <a:extLst>
              <a:ext uri="{FF2B5EF4-FFF2-40B4-BE49-F238E27FC236}">
                <a16:creationId xmlns:a16="http://schemas.microsoft.com/office/drawing/2014/main" id="{338D8D7B-02CB-F64B-921E-910DDFBC42E1}"/>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27FDE9F1-3CDC-5547-8A64-13716A2B3225}"/>
              </a:ext>
            </a:extLst>
          </p:cNvPr>
          <p:cNvSpPr>
            <a:spLocks noGrp="1"/>
          </p:cNvSpPr>
          <p:nvPr>
            <p:ph type="sldNum" sz="quarter" idx="12"/>
          </p:nvPr>
        </p:nvSpPr>
        <p:spPr/>
        <p:txBody>
          <a:bodyPr/>
          <a:lstStyle/>
          <a:p>
            <a:fld id="{63D8C118-F3CA-134E-B1BE-D13545587C70}" type="slidenum">
              <a:rPr lang="de-DE" smtClean="0"/>
              <a:t>‹Nr.›</a:t>
            </a:fld>
            <a:endParaRPr lang="de-DE"/>
          </a:p>
        </p:txBody>
      </p:sp>
    </p:spTree>
    <p:extLst>
      <p:ext uri="{BB962C8B-B14F-4D97-AF65-F5344CB8AC3E}">
        <p14:creationId xmlns:p14="http://schemas.microsoft.com/office/powerpoint/2010/main" val="14588858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887C675C-E75A-3E4A-8DC2-9283299B692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A2101659-CCF1-9E45-AD1B-6179BC9B87E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r>
              <a:rPr lang="de-DE"/>
              <a:t>Mastertextformat bearbeiten
Zweite Ebene
Dritte Ebene
Vierte Ebene
Fünfte Ebene</a:t>
            </a:r>
          </a:p>
        </p:txBody>
      </p:sp>
      <p:sp>
        <p:nvSpPr>
          <p:cNvPr id="4" name="Datumsplatzhalter 3">
            <a:extLst>
              <a:ext uri="{FF2B5EF4-FFF2-40B4-BE49-F238E27FC236}">
                <a16:creationId xmlns:a16="http://schemas.microsoft.com/office/drawing/2014/main" id="{EB7991FD-0140-7445-9720-6E057C22E04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1A2DA9-8A9D-4A43-ACEF-AE0E0177E11A}" type="datetime1">
              <a:rPr lang="de-DE" smtClean="0"/>
              <a:t>25.05.2023</a:t>
            </a:fld>
            <a:endParaRPr lang="de-DE"/>
          </a:p>
        </p:txBody>
      </p:sp>
      <p:sp>
        <p:nvSpPr>
          <p:cNvPr id="5" name="Fußzeilenplatzhalter 4">
            <a:extLst>
              <a:ext uri="{FF2B5EF4-FFF2-40B4-BE49-F238E27FC236}">
                <a16:creationId xmlns:a16="http://schemas.microsoft.com/office/drawing/2014/main" id="{ED0855C3-3A65-E248-B005-A790D639AC8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A54AFFAF-D671-1648-A686-F3A916BA9B3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D8C118-F3CA-134E-B1BE-D13545587C70}" type="slidenum">
              <a:rPr lang="de-DE" smtClean="0"/>
              <a:t>‹Nr.›</a:t>
            </a:fld>
            <a:endParaRPr lang="de-DE"/>
          </a:p>
        </p:txBody>
      </p:sp>
    </p:spTree>
    <p:extLst>
      <p:ext uri="{BB962C8B-B14F-4D97-AF65-F5344CB8AC3E}">
        <p14:creationId xmlns:p14="http://schemas.microsoft.com/office/powerpoint/2010/main" val="14582304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jpeg"/><Relationship Id="rId7"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png"/><Relationship Id="rId4" Type="http://schemas.openxmlformats.org/officeDocument/2006/relationships/image" Target="../media/image2.jpeg"/><Relationship Id="rId9" Type="http://schemas.openxmlformats.org/officeDocument/2006/relationships/image" Target="../media/image16.jpe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image" Target="../media/image1.jpe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2.jpe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jpeg"/><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feld 11">
            <a:extLst>
              <a:ext uri="{FF2B5EF4-FFF2-40B4-BE49-F238E27FC236}">
                <a16:creationId xmlns:a16="http://schemas.microsoft.com/office/drawing/2014/main" id="{773C8667-F12C-8E40-8F92-C73CF48DBF75}"/>
              </a:ext>
            </a:extLst>
          </p:cNvPr>
          <p:cNvSpPr txBox="1"/>
          <p:nvPr/>
        </p:nvSpPr>
        <p:spPr>
          <a:xfrm>
            <a:off x="9398706" y="6188288"/>
            <a:ext cx="1219200" cy="246221"/>
          </a:xfrm>
          <a:prstGeom prst="rect">
            <a:avLst/>
          </a:prstGeom>
          <a:noFill/>
        </p:spPr>
        <p:txBody>
          <a:bodyPr wrap="square" rtlCol="0">
            <a:spAutoFit/>
          </a:bodyPr>
          <a:lstStyle/>
          <a:p>
            <a:pPr algn="r"/>
            <a:r>
              <a:rPr lang="de-DE" sz="1000" dirty="0">
                <a:solidFill>
                  <a:schemeClr val="tx1">
                    <a:lumMod val="50000"/>
                    <a:lumOff val="50000"/>
                  </a:schemeClr>
                </a:solidFill>
                <a:latin typeface="Arial" panose="020B0604020202020204" pitchFamily="34" charset="0"/>
                <a:cs typeface="Arial" panose="020B0604020202020204" pitchFamily="34" charset="0"/>
              </a:rPr>
              <a:t>gefördert von</a:t>
            </a:r>
          </a:p>
        </p:txBody>
      </p:sp>
      <p:sp>
        <p:nvSpPr>
          <p:cNvPr id="2" name="Foliennummernplatzhalter 1"/>
          <p:cNvSpPr>
            <a:spLocks noGrp="1"/>
          </p:cNvSpPr>
          <p:nvPr>
            <p:ph type="sldNum" sz="quarter" idx="12"/>
          </p:nvPr>
        </p:nvSpPr>
        <p:spPr>
          <a:xfrm>
            <a:off x="9109525" y="166984"/>
            <a:ext cx="2743200" cy="365125"/>
          </a:xfrm>
        </p:spPr>
        <p:txBody>
          <a:bodyPr/>
          <a:lstStyle/>
          <a:p>
            <a:fld id="{63D8C118-F3CA-134E-B1BE-D13545587C70}" type="slidenum">
              <a:rPr lang="de-DE" smtClean="0"/>
              <a:t>1</a:t>
            </a:fld>
            <a:endParaRPr lang="de-DE"/>
          </a:p>
        </p:txBody>
      </p:sp>
      <p:pic>
        <p:nvPicPr>
          <p:cNvPr id="2050" name="Picture 2" descr="INSERT-Money LOGO_RGB_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94695" y="5659821"/>
            <a:ext cx="19812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3" descr="2015 Logo Eurologisch"/>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709934" y="5974766"/>
            <a:ext cx="965393" cy="531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ahmen 10">
            <a:extLst>
              <a:ext uri="{FF2B5EF4-FFF2-40B4-BE49-F238E27FC236}">
                <a16:creationId xmlns:a16="http://schemas.microsoft.com/office/drawing/2014/main" id="{FA3F965E-B3DE-5562-3B6D-41232FB30033}"/>
              </a:ext>
            </a:extLst>
          </p:cNvPr>
          <p:cNvSpPr/>
          <p:nvPr/>
        </p:nvSpPr>
        <p:spPr>
          <a:xfrm>
            <a:off x="3133724" y="385441"/>
            <a:ext cx="5924550" cy="4394835"/>
          </a:xfrm>
          <a:prstGeom prst="frame">
            <a:avLst/>
          </a:prstGeom>
          <a:solidFill>
            <a:srgbClr val="D4021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AT"/>
          </a:p>
        </p:txBody>
      </p:sp>
      <p:sp>
        <p:nvSpPr>
          <p:cNvPr id="6" name="Textfeld 28">
            <a:extLst>
              <a:ext uri="{FF2B5EF4-FFF2-40B4-BE49-F238E27FC236}">
                <a16:creationId xmlns:a16="http://schemas.microsoft.com/office/drawing/2014/main" id="{D9F010C6-A953-CD91-9616-E42AD455D358}"/>
              </a:ext>
            </a:extLst>
          </p:cNvPr>
          <p:cNvSpPr txBox="1"/>
          <p:nvPr/>
        </p:nvSpPr>
        <p:spPr>
          <a:xfrm>
            <a:off x="3133724" y="5037823"/>
            <a:ext cx="5924550" cy="621998"/>
          </a:xfrm>
          <a:prstGeom prst="rect">
            <a:avLst/>
          </a:prstGeom>
          <a:solidFill>
            <a:srgbClr val="67B24C"/>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de-DE" b="1" dirty="0">
                <a:solidFill>
                  <a:srgbClr val="FFFFFF"/>
                </a:solidFill>
                <a:effectLst/>
                <a:latin typeface="Arial"/>
                <a:ea typeface="Times New Roman"/>
              </a:rPr>
              <a:t>Bedürfnisbefriedigung unter ökonomischen, sozialen und ökologischen Aspekten</a:t>
            </a:r>
            <a:endParaRPr lang="de-AT" sz="1000" dirty="0">
              <a:effectLst/>
              <a:latin typeface="Times New Roman"/>
              <a:ea typeface="Times New Roman"/>
            </a:endParaRPr>
          </a:p>
        </p:txBody>
      </p:sp>
      <p:sp>
        <p:nvSpPr>
          <p:cNvPr id="7" name="Textfeld 19">
            <a:extLst>
              <a:ext uri="{FF2B5EF4-FFF2-40B4-BE49-F238E27FC236}">
                <a16:creationId xmlns:a16="http://schemas.microsoft.com/office/drawing/2014/main" id="{7A5FE56B-4271-37BB-6006-5262969D164D}"/>
              </a:ext>
            </a:extLst>
          </p:cNvPr>
          <p:cNvSpPr txBox="1"/>
          <p:nvPr/>
        </p:nvSpPr>
        <p:spPr>
          <a:xfrm>
            <a:off x="3133723" y="4171435"/>
            <a:ext cx="5924550" cy="866388"/>
          </a:xfrm>
          <a:prstGeom prst="rect">
            <a:avLst/>
          </a:prstGeom>
          <a:solidFill>
            <a:srgbClr val="D4021D"/>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de-AT" sz="2400" b="1" dirty="0">
                <a:solidFill>
                  <a:schemeClr val="bg1"/>
                </a:solidFill>
                <a:effectLst/>
                <a:latin typeface="Arial" panose="020B0604020202020204" pitchFamily="34" charset="0"/>
                <a:ea typeface="Times New Roman"/>
                <a:cs typeface="Arial" panose="020B0604020202020204" pitchFamily="34" charset="0"/>
              </a:rPr>
              <a:t>Was nehmen wir für die Schokolade in Kauf?</a:t>
            </a:r>
          </a:p>
        </p:txBody>
      </p:sp>
      <p:pic>
        <p:nvPicPr>
          <p:cNvPr id="4" name="Grafik 3" descr="Ein Bild, das Süßigkeiten, Essen, Süßwaren, Braun enthält.&#10;&#10;Automatisch generierte Beschreibung">
            <a:extLst>
              <a:ext uri="{FF2B5EF4-FFF2-40B4-BE49-F238E27FC236}">
                <a16:creationId xmlns:a16="http://schemas.microsoft.com/office/drawing/2014/main" id="{E8737CCD-DE39-C7CF-36AC-A41E68E3276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59200" y="957065"/>
            <a:ext cx="4673600" cy="3214370"/>
          </a:xfrm>
          <a:prstGeom prst="rect">
            <a:avLst/>
          </a:prstGeom>
        </p:spPr>
      </p:pic>
    </p:spTree>
    <p:extLst>
      <p:ext uri="{BB962C8B-B14F-4D97-AF65-F5344CB8AC3E}">
        <p14:creationId xmlns:p14="http://schemas.microsoft.com/office/powerpoint/2010/main" val="3041565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9E0E584-9735-E740-488D-F8B726326888}"/>
              </a:ext>
            </a:extLst>
          </p:cNvPr>
          <p:cNvSpPr/>
          <p:nvPr/>
        </p:nvSpPr>
        <p:spPr>
          <a:xfrm>
            <a:off x="-62753" y="303597"/>
            <a:ext cx="12326471" cy="674677"/>
          </a:xfrm>
          <a:prstGeom prst="rect">
            <a:avLst/>
          </a:prstGeom>
          <a:solidFill>
            <a:srgbClr val="E12D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2" name="Textfeld 11">
            <a:extLst>
              <a:ext uri="{FF2B5EF4-FFF2-40B4-BE49-F238E27FC236}">
                <a16:creationId xmlns:a16="http://schemas.microsoft.com/office/drawing/2014/main" id="{773C8667-F12C-8E40-8F92-C73CF48DBF75}"/>
              </a:ext>
            </a:extLst>
          </p:cNvPr>
          <p:cNvSpPr txBox="1"/>
          <p:nvPr/>
        </p:nvSpPr>
        <p:spPr>
          <a:xfrm>
            <a:off x="9398706" y="6188288"/>
            <a:ext cx="1219200" cy="246221"/>
          </a:xfrm>
          <a:prstGeom prst="rect">
            <a:avLst/>
          </a:prstGeom>
          <a:noFill/>
        </p:spPr>
        <p:txBody>
          <a:bodyPr wrap="square" rtlCol="0">
            <a:spAutoFit/>
          </a:bodyPr>
          <a:lstStyle/>
          <a:p>
            <a:pPr algn="r"/>
            <a:r>
              <a:rPr lang="de-DE" sz="1000" dirty="0">
                <a:solidFill>
                  <a:schemeClr val="tx1">
                    <a:lumMod val="50000"/>
                    <a:lumOff val="50000"/>
                  </a:schemeClr>
                </a:solidFill>
                <a:latin typeface="Arial" panose="020B0604020202020204" pitchFamily="34" charset="0"/>
                <a:cs typeface="Arial" panose="020B0604020202020204" pitchFamily="34" charset="0"/>
              </a:rPr>
              <a:t>gefördert von</a:t>
            </a:r>
          </a:p>
        </p:txBody>
      </p:sp>
      <p:sp>
        <p:nvSpPr>
          <p:cNvPr id="2" name="Foliennummernplatzhalter 1"/>
          <p:cNvSpPr>
            <a:spLocks noGrp="1"/>
          </p:cNvSpPr>
          <p:nvPr>
            <p:ph type="sldNum" sz="quarter" idx="12"/>
          </p:nvPr>
        </p:nvSpPr>
        <p:spPr>
          <a:xfrm>
            <a:off x="9109525" y="166984"/>
            <a:ext cx="2743200" cy="365125"/>
          </a:xfrm>
        </p:spPr>
        <p:txBody>
          <a:bodyPr/>
          <a:lstStyle/>
          <a:p>
            <a:fld id="{63D8C118-F3CA-134E-B1BE-D13545587C70}" type="slidenum">
              <a:rPr lang="de-DE" smtClean="0"/>
              <a:t>10</a:t>
            </a:fld>
            <a:endParaRPr lang="de-DE"/>
          </a:p>
        </p:txBody>
      </p:sp>
      <p:pic>
        <p:nvPicPr>
          <p:cNvPr id="2050" name="Picture 2" descr="INSERT-Money LOGO_RGB_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94695" y="5659821"/>
            <a:ext cx="19812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3" descr="2015 Logo Eurologisch"/>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0709934" y="5974766"/>
            <a:ext cx="965393" cy="531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a:extLst>
              <a:ext uri="{FF2B5EF4-FFF2-40B4-BE49-F238E27FC236}">
                <a16:creationId xmlns:a16="http://schemas.microsoft.com/office/drawing/2014/main" id="{5FD64F6B-14DA-B37C-1E83-28FE44323149}"/>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56981" y="1450591"/>
            <a:ext cx="2794278" cy="3187521"/>
          </a:xfrm>
          <a:prstGeom prst="rect">
            <a:avLst/>
          </a:prstGeom>
        </p:spPr>
      </p:pic>
      <p:pic>
        <p:nvPicPr>
          <p:cNvPr id="18" name="Picture 17">
            <a:extLst>
              <a:ext uri="{FF2B5EF4-FFF2-40B4-BE49-F238E27FC236}">
                <a16:creationId xmlns:a16="http://schemas.microsoft.com/office/drawing/2014/main" id="{BB8DEB54-51E0-EE25-16CA-7711B67FD86F}"/>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126005" y="3246988"/>
            <a:ext cx="2132826" cy="3187521"/>
          </a:xfrm>
          <a:prstGeom prst="rect">
            <a:avLst/>
          </a:prstGeom>
        </p:spPr>
      </p:pic>
      <p:pic>
        <p:nvPicPr>
          <p:cNvPr id="20" name="Picture 19">
            <a:extLst>
              <a:ext uri="{FF2B5EF4-FFF2-40B4-BE49-F238E27FC236}">
                <a16:creationId xmlns:a16="http://schemas.microsoft.com/office/drawing/2014/main" id="{F239DD19-C1E3-1172-A1CD-FE92848CC0A9}"/>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672225" y="3582367"/>
            <a:ext cx="3658984" cy="2744238"/>
          </a:xfrm>
          <a:prstGeom prst="rect">
            <a:avLst/>
          </a:prstGeom>
        </p:spPr>
      </p:pic>
      <p:pic>
        <p:nvPicPr>
          <p:cNvPr id="26" name="Picture 25">
            <a:extLst>
              <a:ext uri="{FF2B5EF4-FFF2-40B4-BE49-F238E27FC236}">
                <a16:creationId xmlns:a16="http://schemas.microsoft.com/office/drawing/2014/main" id="{36A6520E-3638-D631-907F-6513247A941E}"/>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8412555" y="1272871"/>
            <a:ext cx="3658984" cy="2221864"/>
          </a:xfrm>
          <a:prstGeom prst="rect">
            <a:avLst/>
          </a:prstGeom>
        </p:spPr>
      </p:pic>
      <p:pic>
        <p:nvPicPr>
          <p:cNvPr id="4" name="Picture 3">
            <a:extLst>
              <a:ext uri="{FF2B5EF4-FFF2-40B4-BE49-F238E27FC236}">
                <a16:creationId xmlns:a16="http://schemas.microsoft.com/office/drawing/2014/main" id="{DBE3FDE4-CA32-F3E5-7C62-3C9BA4994AAB}"/>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4388405" y="1195820"/>
            <a:ext cx="3113312" cy="1952606"/>
          </a:xfrm>
          <a:prstGeom prst="rect">
            <a:avLst/>
          </a:prstGeom>
        </p:spPr>
      </p:pic>
      <p:cxnSp>
        <p:nvCxnSpPr>
          <p:cNvPr id="7" name="Straight Connector 6">
            <a:extLst>
              <a:ext uri="{FF2B5EF4-FFF2-40B4-BE49-F238E27FC236}">
                <a16:creationId xmlns:a16="http://schemas.microsoft.com/office/drawing/2014/main" id="{24DEF47E-1E33-8606-A7BF-9E33AE3E5BD0}"/>
              </a:ext>
            </a:extLst>
          </p:cNvPr>
          <p:cNvCxnSpPr>
            <a:cxnSpLocks/>
          </p:cNvCxnSpPr>
          <p:nvPr/>
        </p:nvCxnSpPr>
        <p:spPr>
          <a:xfrm flipH="1">
            <a:off x="2770547" y="2097378"/>
            <a:ext cx="1775607" cy="36813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C17B9A8B-106D-3541-A97E-38759BB072BD}"/>
              </a:ext>
            </a:extLst>
          </p:cNvPr>
          <p:cNvCxnSpPr>
            <a:cxnSpLocks/>
          </p:cNvCxnSpPr>
          <p:nvPr/>
        </p:nvCxnSpPr>
        <p:spPr>
          <a:xfrm flipH="1">
            <a:off x="4455459" y="2851951"/>
            <a:ext cx="384564" cy="68329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0A0F2DB-D33C-8D4C-3E44-A89AAA1146EB}"/>
              </a:ext>
            </a:extLst>
          </p:cNvPr>
          <p:cNvCxnSpPr>
            <a:cxnSpLocks/>
          </p:cNvCxnSpPr>
          <p:nvPr/>
        </p:nvCxnSpPr>
        <p:spPr>
          <a:xfrm flipH="1" flipV="1">
            <a:off x="7033830" y="2851951"/>
            <a:ext cx="585300" cy="9051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EDD7248-F0D9-7D81-A7F0-12FDCB2FCCFD}"/>
              </a:ext>
            </a:extLst>
          </p:cNvPr>
          <p:cNvCxnSpPr>
            <a:cxnSpLocks/>
          </p:cNvCxnSpPr>
          <p:nvPr/>
        </p:nvCxnSpPr>
        <p:spPr>
          <a:xfrm flipH="1" flipV="1">
            <a:off x="7356941" y="2097378"/>
            <a:ext cx="1213318" cy="28642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054" name="Textfeld 3">
            <a:extLst>
              <a:ext uri="{FF2B5EF4-FFF2-40B4-BE49-F238E27FC236}">
                <a16:creationId xmlns:a16="http://schemas.microsoft.com/office/drawing/2014/main" id="{44B10DC8-D024-CF44-1F0E-CCE43977299B}"/>
              </a:ext>
            </a:extLst>
          </p:cNvPr>
          <p:cNvSpPr txBox="1"/>
          <p:nvPr/>
        </p:nvSpPr>
        <p:spPr>
          <a:xfrm>
            <a:off x="339275" y="374223"/>
            <a:ext cx="11513450" cy="523220"/>
          </a:xfrm>
          <a:prstGeom prst="rect">
            <a:avLst/>
          </a:prstGeom>
          <a:noFill/>
        </p:spPr>
        <p:txBody>
          <a:bodyPr wrap="square" rtlCol="0">
            <a:spAutoFit/>
          </a:bodyPr>
          <a:lstStyle/>
          <a:p>
            <a:pPr algn="ctr"/>
            <a:r>
              <a:rPr lang="de-DE" sz="2800" b="1" i="1" dirty="0">
                <a:solidFill>
                  <a:schemeClr val="bg1"/>
                </a:solidFill>
                <a:latin typeface="Arial" panose="020B0604020202020204" pitchFamily="34" charset="0"/>
                <a:cs typeface="Arial" panose="020B0604020202020204" pitchFamily="34" charset="0"/>
              </a:rPr>
              <a:t>„Was nehmen wir für den Genuss von Schokolade in Kauf?“</a:t>
            </a:r>
          </a:p>
        </p:txBody>
      </p:sp>
      <p:sp>
        <p:nvSpPr>
          <p:cNvPr id="3" name="TextBox 2">
            <a:extLst>
              <a:ext uri="{FF2B5EF4-FFF2-40B4-BE49-F238E27FC236}">
                <a16:creationId xmlns:a16="http://schemas.microsoft.com/office/drawing/2014/main" id="{8848DE45-66CE-9139-4632-60B7BB8A9AE9}"/>
              </a:ext>
            </a:extLst>
          </p:cNvPr>
          <p:cNvSpPr txBox="1"/>
          <p:nvPr/>
        </p:nvSpPr>
        <p:spPr>
          <a:xfrm>
            <a:off x="5031793" y="1450591"/>
            <a:ext cx="1826535" cy="1323439"/>
          </a:xfrm>
          <a:prstGeom prst="rect">
            <a:avLst/>
          </a:prstGeom>
          <a:noFill/>
        </p:spPr>
        <p:txBody>
          <a:bodyPr wrap="square" rtlCol="0">
            <a:spAutoFit/>
          </a:bodyPr>
          <a:lstStyle/>
          <a:p>
            <a:pPr algn="ctr"/>
            <a:r>
              <a:rPr lang="de-DE" sz="8000" b="1" dirty="0">
                <a:solidFill>
                  <a:srgbClr val="FF0000"/>
                </a:solidFill>
                <a:latin typeface="Malgun Gothic" panose="020B0503020000020004" pitchFamily="34" charset="-127"/>
                <a:ea typeface="Malgun Gothic" panose="020B0503020000020004" pitchFamily="34" charset="-127"/>
                <a:cs typeface="Arial" panose="020B0604020202020204" pitchFamily="34" charset="0"/>
              </a:rPr>
              <a:t>?</a:t>
            </a:r>
            <a:endParaRPr lang="de-AT" sz="2400" b="1" dirty="0">
              <a:solidFill>
                <a:srgbClr val="FF0000"/>
              </a:solidFill>
              <a:latin typeface="Malgun Gothic" panose="020B0503020000020004" pitchFamily="34" charset="-127"/>
              <a:ea typeface="Malgun Gothic" panose="020B0503020000020004" pitchFamily="34" charset="-127"/>
              <a:cs typeface="Arial" panose="020B0604020202020204" pitchFamily="34" charset="0"/>
            </a:endParaRPr>
          </a:p>
        </p:txBody>
      </p:sp>
      <p:sp>
        <p:nvSpPr>
          <p:cNvPr id="10" name="Textfeld 9">
            <a:extLst>
              <a:ext uri="{FF2B5EF4-FFF2-40B4-BE49-F238E27FC236}">
                <a16:creationId xmlns:a16="http://schemas.microsoft.com/office/drawing/2014/main" id="{7F426176-4068-E7A1-293B-5AF725760CEA}"/>
              </a:ext>
            </a:extLst>
          </p:cNvPr>
          <p:cNvSpPr txBox="1"/>
          <p:nvPr/>
        </p:nvSpPr>
        <p:spPr>
          <a:xfrm>
            <a:off x="1002707" y="4592678"/>
            <a:ext cx="4014508" cy="238655"/>
          </a:xfrm>
          <a:prstGeom prst="rect">
            <a:avLst/>
          </a:prstGeom>
          <a:noFill/>
        </p:spPr>
        <p:txBody>
          <a:bodyPr wrap="square">
            <a:spAutoFit/>
          </a:bodyPr>
          <a:lstStyle/>
          <a:p>
            <a:pPr marL="540385" marR="526415">
              <a:lnSpc>
                <a:spcPct val="115000"/>
              </a:lnSpc>
              <a:spcAft>
                <a:spcPts val="0"/>
              </a:spcAft>
            </a:pPr>
            <a:r>
              <a:rPr lang="de-AT" sz="900" dirty="0">
                <a:effectLst/>
                <a:latin typeface="Arial" panose="020B0604020202020204" pitchFamily="34" charset="0"/>
                <a:ea typeface="Times New Roman" panose="02020603050405020304" pitchFamily="18" charset="0"/>
              </a:rPr>
              <a:t>(INKOTA-netzwerk o. </a:t>
            </a:r>
            <a:r>
              <a:rPr lang="de-AT" sz="900" dirty="0" err="1">
                <a:effectLst/>
                <a:latin typeface="Arial" panose="020B0604020202020204" pitchFamily="34" charset="0"/>
                <a:ea typeface="Times New Roman" panose="02020603050405020304" pitchFamily="18" charset="0"/>
              </a:rPr>
              <a:t>J.e</a:t>
            </a:r>
            <a:r>
              <a:rPr lang="de-AT" sz="900" dirty="0">
                <a:effectLst/>
                <a:latin typeface="Arial" panose="020B0604020202020204" pitchFamily="34" charset="0"/>
                <a:ea typeface="Times New Roman" panose="02020603050405020304" pitchFamily="18" charset="0"/>
              </a:rPr>
              <a:t>)</a:t>
            </a:r>
            <a:endParaRPr lang="de-AT" sz="1100" dirty="0">
              <a:effectLst/>
              <a:latin typeface="Times New Roman" panose="02020603050405020304" pitchFamily="18" charset="0"/>
              <a:ea typeface="Times New Roman" panose="02020603050405020304" pitchFamily="18" charset="0"/>
            </a:endParaRPr>
          </a:p>
        </p:txBody>
      </p:sp>
      <p:sp>
        <p:nvSpPr>
          <p:cNvPr id="14" name="Textfeld 13">
            <a:extLst>
              <a:ext uri="{FF2B5EF4-FFF2-40B4-BE49-F238E27FC236}">
                <a16:creationId xmlns:a16="http://schemas.microsoft.com/office/drawing/2014/main" id="{B123439D-D84D-F2B5-7B82-8FE919B33460}"/>
              </a:ext>
            </a:extLst>
          </p:cNvPr>
          <p:cNvSpPr txBox="1"/>
          <p:nvPr/>
        </p:nvSpPr>
        <p:spPr>
          <a:xfrm>
            <a:off x="7902781" y="6305183"/>
            <a:ext cx="6162260" cy="230832"/>
          </a:xfrm>
          <a:prstGeom prst="rect">
            <a:avLst/>
          </a:prstGeom>
          <a:noFill/>
        </p:spPr>
        <p:txBody>
          <a:bodyPr wrap="square">
            <a:spAutoFit/>
          </a:bodyPr>
          <a:lstStyle/>
          <a:p>
            <a:r>
              <a:rPr lang="en-US" sz="900" dirty="0">
                <a:effectLst/>
                <a:latin typeface="Arial" panose="020B0604020202020204" pitchFamily="34" charset="0"/>
                <a:ea typeface="Times New Roman" panose="02020603050405020304" pitchFamily="18" charset="0"/>
              </a:rPr>
              <a:t>(</a:t>
            </a:r>
            <a:r>
              <a:rPr lang="en-US" sz="900" dirty="0" err="1">
                <a:effectLst/>
                <a:latin typeface="Arial" panose="020B0604020202020204" pitchFamily="34" charset="0"/>
                <a:ea typeface="Times New Roman" panose="02020603050405020304" pitchFamily="18" charset="0"/>
              </a:rPr>
              <a:t>Kobal</a:t>
            </a:r>
            <a:r>
              <a:rPr lang="en-US" sz="900" dirty="0">
                <a:effectLst/>
                <a:latin typeface="Arial" panose="020B0604020202020204" pitchFamily="34" charset="0"/>
                <a:ea typeface="Times New Roman" panose="02020603050405020304" pitchFamily="18" charset="0"/>
              </a:rPr>
              <a:t>/Greenpeace 2021) </a:t>
            </a:r>
            <a:endParaRPr lang="de-AT" sz="900" dirty="0"/>
          </a:p>
        </p:txBody>
      </p:sp>
      <p:sp>
        <p:nvSpPr>
          <p:cNvPr id="15" name="Textfeld 14">
            <a:extLst>
              <a:ext uri="{FF2B5EF4-FFF2-40B4-BE49-F238E27FC236}">
                <a16:creationId xmlns:a16="http://schemas.microsoft.com/office/drawing/2014/main" id="{CC9C5497-1A5D-CE25-1417-D6BE7046D8F3}"/>
              </a:ext>
            </a:extLst>
          </p:cNvPr>
          <p:cNvSpPr txBox="1"/>
          <p:nvPr/>
        </p:nvSpPr>
        <p:spPr>
          <a:xfrm>
            <a:off x="9398706" y="3503197"/>
            <a:ext cx="6162260" cy="230832"/>
          </a:xfrm>
          <a:prstGeom prst="rect">
            <a:avLst/>
          </a:prstGeom>
          <a:noFill/>
        </p:spPr>
        <p:txBody>
          <a:bodyPr wrap="square">
            <a:spAutoFit/>
          </a:bodyPr>
          <a:lstStyle/>
          <a:p>
            <a:r>
              <a:rPr lang="en-US" sz="900" dirty="0">
                <a:effectLst/>
                <a:latin typeface="Arial" panose="020B0604020202020204" pitchFamily="34" charset="0"/>
                <a:ea typeface="Times New Roman" panose="02020603050405020304" pitchFamily="18" charset="0"/>
              </a:rPr>
              <a:t>(International Institute of Tropical Agriculture 2004) </a:t>
            </a:r>
            <a:endParaRPr lang="de-AT" sz="900" dirty="0"/>
          </a:p>
        </p:txBody>
      </p:sp>
    </p:spTree>
    <p:extLst>
      <p:ext uri="{BB962C8B-B14F-4D97-AF65-F5344CB8AC3E}">
        <p14:creationId xmlns:p14="http://schemas.microsoft.com/office/powerpoint/2010/main" val="11547291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B902C42-9C01-B639-6E8A-39B62BEF49BA}"/>
              </a:ext>
            </a:extLst>
          </p:cNvPr>
          <p:cNvSpPr/>
          <p:nvPr/>
        </p:nvSpPr>
        <p:spPr>
          <a:xfrm>
            <a:off x="-62754" y="1028285"/>
            <a:ext cx="12317507" cy="492846"/>
          </a:xfrm>
          <a:prstGeom prst="rect">
            <a:avLst/>
          </a:prstGeom>
          <a:solidFill>
            <a:srgbClr val="3A876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2" name="Textfeld 11">
            <a:extLst>
              <a:ext uri="{FF2B5EF4-FFF2-40B4-BE49-F238E27FC236}">
                <a16:creationId xmlns:a16="http://schemas.microsoft.com/office/drawing/2014/main" id="{773C8667-F12C-8E40-8F92-C73CF48DBF75}"/>
              </a:ext>
            </a:extLst>
          </p:cNvPr>
          <p:cNvSpPr txBox="1"/>
          <p:nvPr/>
        </p:nvSpPr>
        <p:spPr>
          <a:xfrm>
            <a:off x="9398706" y="6188288"/>
            <a:ext cx="1219200" cy="246221"/>
          </a:xfrm>
          <a:prstGeom prst="rect">
            <a:avLst/>
          </a:prstGeom>
          <a:noFill/>
        </p:spPr>
        <p:txBody>
          <a:bodyPr wrap="square" rtlCol="0">
            <a:spAutoFit/>
          </a:bodyPr>
          <a:lstStyle/>
          <a:p>
            <a:pPr algn="r"/>
            <a:r>
              <a:rPr lang="de-DE" sz="1000" dirty="0">
                <a:solidFill>
                  <a:schemeClr val="tx1">
                    <a:lumMod val="50000"/>
                    <a:lumOff val="50000"/>
                  </a:schemeClr>
                </a:solidFill>
                <a:latin typeface="Arial" panose="020B0604020202020204" pitchFamily="34" charset="0"/>
                <a:cs typeface="Arial" panose="020B0604020202020204" pitchFamily="34" charset="0"/>
              </a:rPr>
              <a:t>gefördert von</a:t>
            </a:r>
          </a:p>
        </p:txBody>
      </p:sp>
      <p:sp>
        <p:nvSpPr>
          <p:cNvPr id="2" name="Foliennummernplatzhalter 1"/>
          <p:cNvSpPr>
            <a:spLocks noGrp="1"/>
          </p:cNvSpPr>
          <p:nvPr>
            <p:ph type="sldNum" sz="quarter" idx="12"/>
          </p:nvPr>
        </p:nvSpPr>
        <p:spPr>
          <a:xfrm>
            <a:off x="9109525" y="166984"/>
            <a:ext cx="2743200" cy="365125"/>
          </a:xfrm>
        </p:spPr>
        <p:txBody>
          <a:bodyPr/>
          <a:lstStyle/>
          <a:p>
            <a:fld id="{63D8C118-F3CA-134E-B1BE-D13545587C70}" type="slidenum">
              <a:rPr lang="de-DE" smtClean="0"/>
              <a:t>11</a:t>
            </a:fld>
            <a:endParaRPr lang="de-DE"/>
          </a:p>
        </p:txBody>
      </p:sp>
      <p:pic>
        <p:nvPicPr>
          <p:cNvPr id="2050" name="Picture 2" descr="INSERT-Money LOGO_RGB_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94695" y="5659821"/>
            <a:ext cx="19812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3" descr="2015 Logo Eurologisch"/>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0709934" y="5974766"/>
            <a:ext cx="965393" cy="531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feld 3">
            <a:extLst>
              <a:ext uri="{FF2B5EF4-FFF2-40B4-BE49-F238E27FC236}">
                <a16:creationId xmlns:a16="http://schemas.microsoft.com/office/drawing/2014/main" id="{90A64920-A0EC-6F1C-567C-B1C88FDDDAB2}"/>
              </a:ext>
            </a:extLst>
          </p:cNvPr>
          <p:cNvSpPr txBox="1"/>
          <p:nvPr/>
        </p:nvSpPr>
        <p:spPr>
          <a:xfrm>
            <a:off x="339275" y="195939"/>
            <a:ext cx="11513450" cy="738664"/>
          </a:xfrm>
          <a:prstGeom prst="rect">
            <a:avLst/>
          </a:prstGeom>
          <a:noFill/>
        </p:spPr>
        <p:txBody>
          <a:bodyPr wrap="square" rtlCol="0">
            <a:spAutoFit/>
          </a:bodyPr>
          <a:lstStyle/>
          <a:p>
            <a:pPr algn="ctr"/>
            <a:r>
              <a:rPr lang="de-DE" sz="2400" b="1" dirty="0">
                <a:solidFill>
                  <a:srgbClr val="3A8768"/>
                </a:solidFill>
                <a:latin typeface="Arial" panose="020B0604020202020204" pitchFamily="34" charset="0"/>
                <a:cs typeface="Arial" panose="020B0604020202020204" pitchFamily="34" charset="0"/>
              </a:rPr>
              <a:t>Bittere Probleme – was können wir tun?</a:t>
            </a:r>
            <a:br>
              <a:rPr lang="de-DE" sz="1800" dirty="0">
                <a:solidFill>
                  <a:srgbClr val="000000"/>
                </a:solidFill>
                <a:effectLst/>
                <a:latin typeface="Arial" panose="020B0604020202020204" pitchFamily="34" charset="0"/>
                <a:ea typeface="Times New Roman" panose="02020603050405020304" pitchFamily="18" charset="0"/>
              </a:rPr>
            </a:br>
            <a:r>
              <a:rPr lang="de-DE" sz="1800" dirty="0">
                <a:solidFill>
                  <a:srgbClr val="000000"/>
                </a:solidFill>
                <a:effectLst/>
                <a:latin typeface="Arial" panose="020B0604020202020204" pitchFamily="34" charset="0"/>
                <a:ea typeface="Times New Roman" panose="02020603050405020304" pitchFamily="18" charset="0"/>
              </a:rPr>
              <a:t>Anregung zum Nachdenken</a:t>
            </a:r>
            <a:endParaRPr lang="de-AT" sz="1800" dirty="0">
              <a:effectLst/>
              <a:latin typeface="Times New Roman" panose="02020603050405020304" pitchFamily="18" charset="0"/>
              <a:ea typeface="Times New Roman" panose="02020603050405020304" pitchFamily="18" charset="0"/>
            </a:endParaRPr>
          </a:p>
        </p:txBody>
      </p:sp>
      <p:sp>
        <p:nvSpPr>
          <p:cNvPr id="4" name="Content Placeholder 3">
            <a:extLst>
              <a:ext uri="{FF2B5EF4-FFF2-40B4-BE49-F238E27FC236}">
                <a16:creationId xmlns:a16="http://schemas.microsoft.com/office/drawing/2014/main" id="{5CCC08BF-1636-E67C-4519-C18B5F0A0656}"/>
              </a:ext>
            </a:extLst>
          </p:cNvPr>
          <p:cNvSpPr>
            <a:spLocks noGrp="1"/>
          </p:cNvSpPr>
          <p:nvPr>
            <p:ph idx="1"/>
          </p:nvPr>
        </p:nvSpPr>
        <p:spPr>
          <a:xfrm>
            <a:off x="191356" y="1769873"/>
            <a:ext cx="10853161" cy="4664636"/>
          </a:xfrm>
        </p:spPr>
        <p:txBody>
          <a:bodyPr>
            <a:noAutofit/>
          </a:bodyPr>
          <a:lstStyle/>
          <a:p>
            <a:pPr marL="311785" marR="526415" indent="0">
              <a:lnSpc>
                <a:spcPct val="100000"/>
              </a:lnSpc>
              <a:spcBef>
                <a:spcPts val="0"/>
              </a:spcBef>
              <a:spcAft>
                <a:spcPts val="0"/>
              </a:spcAft>
              <a:buNone/>
            </a:pPr>
            <a:r>
              <a:rPr lang="de-AT" sz="18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Gruppenaufgabe – Argumentations-</a:t>
            </a:r>
            <a:r>
              <a:rPr lang="de-AT" sz="1800" b="1" dirty="0" err="1">
                <a:solidFill>
                  <a:srgbClr val="000000"/>
                </a:solidFill>
                <a:latin typeface="Arial" panose="020B0604020202020204" pitchFamily="34" charset="0"/>
                <a:ea typeface="Times New Roman" panose="02020603050405020304" pitchFamily="18" charset="0"/>
                <a:cs typeface="Arial" panose="020B0604020202020204" pitchFamily="34" charset="0"/>
              </a:rPr>
              <a:t>M</a:t>
            </a:r>
            <a:r>
              <a:rPr lang="de-AT" sz="1800" b="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ap</a:t>
            </a:r>
            <a:endParaRPr lang="de-AT" sz="1800" dirty="0">
              <a:effectLst/>
              <a:latin typeface="Arial" panose="020B0604020202020204" pitchFamily="34" charset="0"/>
              <a:ea typeface="Times New Roman" panose="02020603050405020304" pitchFamily="18" charset="0"/>
              <a:cs typeface="Arial" panose="020B0604020202020204" pitchFamily="34" charset="0"/>
            </a:endParaRPr>
          </a:p>
          <a:p>
            <a:pPr marL="311785" marR="526415" indent="0">
              <a:lnSpc>
                <a:spcPct val="100000"/>
              </a:lnSpc>
              <a:spcBef>
                <a:spcPts val="0"/>
              </a:spcBef>
              <a:buNone/>
            </a:pPr>
            <a:r>
              <a:rPr lang="de-AT"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Eure Kleingruppe </a:t>
            </a:r>
            <a:r>
              <a:rPr lang="de-DE"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versucht die Probleme des Kakao-/Schokoladesektors </a:t>
            </a:r>
            <a:br>
              <a:rPr lang="de-DE"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br>
            <a:r>
              <a:rPr lang="de-DE"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in aller Kürze festzuhalten</a:t>
            </a:r>
            <a:r>
              <a:rPr lang="de-DE" sz="1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de-DE"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und mögliche Lösungen zu finden.  </a:t>
            </a:r>
            <a:endParaRPr lang="de-DE" sz="1800" dirty="0">
              <a:effectLst/>
              <a:highlight>
                <a:srgbClr val="FFFF00"/>
              </a:highlight>
              <a:latin typeface="Arial" panose="020B0604020202020204" pitchFamily="34" charset="0"/>
              <a:ea typeface="Times New Roman" panose="02020603050405020304" pitchFamily="18" charset="0"/>
              <a:cs typeface="Arial" panose="020B0604020202020204" pitchFamily="34" charset="0"/>
            </a:endParaRPr>
          </a:p>
          <a:p>
            <a:pPr marL="311785" marR="526415" indent="0">
              <a:lnSpc>
                <a:spcPct val="100000"/>
              </a:lnSpc>
              <a:spcBef>
                <a:spcPts val="0"/>
              </a:spcBef>
              <a:buNone/>
            </a:pPr>
            <a:endParaRPr lang="de-DE" sz="1800" dirty="0">
              <a:solidFill>
                <a:srgbClr val="000000"/>
              </a:solidFill>
              <a:effectLst/>
              <a:highlight>
                <a:srgbClr val="FFFF00"/>
              </a:highlight>
              <a:latin typeface="Arial" panose="020B0604020202020204" pitchFamily="34" charset="0"/>
              <a:ea typeface="Times New Roman" panose="02020603050405020304" pitchFamily="18" charset="0"/>
              <a:cs typeface="Arial" panose="020B0604020202020204" pitchFamily="34" charset="0"/>
            </a:endParaRPr>
          </a:p>
          <a:p>
            <a:pPr marL="311785" marR="526415" indent="0">
              <a:lnSpc>
                <a:spcPct val="100000"/>
              </a:lnSpc>
              <a:spcBef>
                <a:spcPts val="0"/>
              </a:spcBef>
              <a:spcAft>
                <a:spcPts val="0"/>
              </a:spcAft>
              <a:buNone/>
            </a:pPr>
            <a:r>
              <a:rPr lang="de-AT" sz="18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Gliederung</a:t>
            </a:r>
            <a:r>
              <a:rPr lang="de-AT"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lang="de-AT" sz="1800" dirty="0">
              <a:effectLst/>
              <a:latin typeface="Arial" panose="020B0604020202020204" pitchFamily="34" charset="0"/>
              <a:ea typeface="Times New Roman" panose="02020603050405020304" pitchFamily="18" charset="0"/>
              <a:cs typeface="Arial" panose="020B0604020202020204" pitchFamily="34" charset="0"/>
            </a:endParaRPr>
          </a:p>
          <a:p>
            <a:pPr marL="956310" indent="-285750">
              <a:lnSpc>
                <a:spcPct val="100000"/>
              </a:lnSpc>
              <a:spcBef>
                <a:spcPts val="0"/>
              </a:spcBef>
              <a:buFont typeface="Wingdings" panose="05000000000000000000" pitchFamily="2" charset="2"/>
              <a:buChar char="§"/>
              <a:tabLst>
                <a:tab pos="914400" algn="l"/>
                <a:tab pos="1059815" algn="l"/>
              </a:tabLst>
            </a:pPr>
            <a:r>
              <a:rPr lang="de-DE" sz="18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IST</a:t>
            </a:r>
            <a:r>
              <a:rPr lang="de-DE"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Was sind die Probleme im Schokoladensektor?</a:t>
            </a:r>
          </a:p>
          <a:p>
            <a:pPr marL="956310" indent="-285750">
              <a:lnSpc>
                <a:spcPct val="100000"/>
              </a:lnSpc>
              <a:spcBef>
                <a:spcPts val="0"/>
              </a:spcBef>
              <a:buFont typeface="Wingdings" panose="05000000000000000000" pitchFamily="2" charset="2"/>
              <a:buChar char="§"/>
              <a:tabLst>
                <a:tab pos="914400" algn="l"/>
                <a:tab pos="1059815" algn="l"/>
              </a:tabLst>
            </a:pPr>
            <a:endParaRPr lang="de-DE" sz="1800" u="sng"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marL="956310" indent="-285750">
              <a:lnSpc>
                <a:spcPct val="100000"/>
              </a:lnSpc>
              <a:spcBef>
                <a:spcPts val="0"/>
              </a:spcBef>
              <a:buFont typeface="Wingdings" panose="05000000000000000000" pitchFamily="2" charset="2"/>
              <a:buChar char="§"/>
              <a:tabLst>
                <a:tab pos="914400" algn="l"/>
                <a:tab pos="1059815" algn="l"/>
              </a:tabLst>
            </a:pPr>
            <a:r>
              <a:rPr lang="de-DE" sz="1800" b="1" dirty="0">
                <a:solidFill>
                  <a:srgbClr val="000000"/>
                </a:solidFill>
                <a:latin typeface="Arial" panose="020B0604020202020204" pitchFamily="34" charset="0"/>
                <a:ea typeface="Times New Roman" panose="02020603050405020304" pitchFamily="18" charset="0"/>
                <a:cs typeface="Arial" panose="020B0604020202020204" pitchFamily="34" charset="0"/>
              </a:rPr>
              <a:t>SOLL</a:t>
            </a:r>
            <a:r>
              <a:rPr lang="de-DE" sz="1800" dirty="0">
                <a:solidFill>
                  <a:srgbClr val="000000"/>
                </a:solidFill>
                <a:latin typeface="Arial" panose="020B0604020202020204" pitchFamily="34" charset="0"/>
                <a:ea typeface="Times New Roman" panose="02020603050405020304" pitchFamily="18" charset="0"/>
                <a:cs typeface="Arial" panose="020B0604020202020204" pitchFamily="34" charset="0"/>
              </a:rPr>
              <a:t>: Wie sollten/könnten diese gelöst werden?	</a:t>
            </a:r>
          </a:p>
          <a:p>
            <a:pPr marL="956310" indent="-285750">
              <a:lnSpc>
                <a:spcPct val="100000"/>
              </a:lnSpc>
              <a:spcBef>
                <a:spcPts val="0"/>
              </a:spcBef>
              <a:buFont typeface="Wingdings" panose="05000000000000000000" pitchFamily="2" charset="2"/>
              <a:buChar char="§"/>
              <a:tabLst>
                <a:tab pos="914400" algn="l"/>
                <a:tab pos="1059815" algn="l"/>
              </a:tabLst>
            </a:pPr>
            <a:endParaRPr lang="de-DE" sz="1800"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marL="956310" indent="-285750">
              <a:lnSpc>
                <a:spcPct val="100000"/>
              </a:lnSpc>
              <a:spcBef>
                <a:spcPts val="0"/>
              </a:spcBef>
              <a:buFont typeface="Wingdings" panose="05000000000000000000" pitchFamily="2" charset="2"/>
              <a:buChar char="§"/>
              <a:tabLst>
                <a:tab pos="914400" algn="l"/>
                <a:tab pos="1059815" algn="l"/>
              </a:tabLst>
            </a:pPr>
            <a:r>
              <a:rPr lang="de-DE" sz="1800" b="1" dirty="0">
                <a:solidFill>
                  <a:srgbClr val="000000"/>
                </a:solidFill>
                <a:latin typeface="Arial" panose="020B0604020202020204" pitchFamily="34" charset="0"/>
                <a:ea typeface="Times New Roman" panose="02020603050405020304" pitchFamily="18" charset="0"/>
                <a:cs typeface="Arial" panose="020B0604020202020204" pitchFamily="34" charset="0"/>
              </a:rPr>
              <a:t>WARUM</a:t>
            </a:r>
            <a:r>
              <a:rPr lang="de-DE" sz="1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de-DE" sz="1800" b="0" i="0" u="none" strike="noStrike" baseline="0" dirty="0">
                <a:latin typeface="HelveticaNeue-Light"/>
              </a:rPr>
              <a:t>Warum oder aus welchen Gründen sollten sie gelöst werden?</a:t>
            </a:r>
            <a:endParaRPr lang="de-DE" sz="1800" dirty="0">
              <a:solidFill>
                <a:srgbClr val="000000"/>
              </a:solidFill>
              <a:latin typeface="Arial" panose="020B0604020202020204" pitchFamily="34" charset="0"/>
              <a:cs typeface="Arial" panose="020B0604020202020204" pitchFamily="34" charset="0"/>
            </a:endParaRPr>
          </a:p>
          <a:p>
            <a:pPr marL="956310" indent="-285750">
              <a:lnSpc>
                <a:spcPct val="100000"/>
              </a:lnSpc>
              <a:spcBef>
                <a:spcPts val="0"/>
              </a:spcBef>
              <a:buFont typeface="Wingdings" panose="05000000000000000000" pitchFamily="2" charset="2"/>
              <a:buChar char="§"/>
              <a:tabLst>
                <a:tab pos="914400" algn="l"/>
                <a:tab pos="1059815" algn="l"/>
              </a:tabLst>
            </a:pPr>
            <a:endParaRPr lang="de-DE" sz="1800" u="sng"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marL="956310" indent="-285750">
              <a:lnSpc>
                <a:spcPct val="100000"/>
              </a:lnSpc>
              <a:spcBef>
                <a:spcPts val="0"/>
              </a:spcBef>
              <a:buFont typeface="Wingdings" panose="05000000000000000000" pitchFamily="2" charset="2"/>
              <a:buChar char="§"/>
              <a:tabLst>
                <a:tab pos="914400" algn="l"/>
                <a:tab pos="1059815" algn="l"/>
              </a:tabLst>
            </a:pPr>
            <a:r>
              <a:rPr lang="de-DE" sz="1800" b="1" dirty="0">
                <a:solidFill>
                  <a:srgbClr val="000000"/>
                </a:solidFill>
                <a:latin typeface="Arial" panose="020B0604020202020204" pitchFamily="34" charset="0"/>
                <a:ea typeface="Times New Roman" panose="02020603050405020304" pitchFamily="18" charset="0"/>
                <a:cs typeface="Arial" panose="020B0604020202020204" pitchFamily="34" charset="0"/>
              </a:rPr>
              <a:t>LÖSUNG</a:t>
            </a:r>
            <a:r>
              <a:rPr lang="de-DE" sz="1800" dirty="0">
                <a:solidFill>
                  <a:srgbClr val="000000"/>
                </a:solidFill>
                <a:latin typeface="Arial" panose="020B0604020202020204" pitchFamily="34" charset="0"/>
                <a:ea typeface="Times New Roman" panose="02020603050405020304" pitchFamily="18" charset="0"/>
                <a:cs typeface="Arial" panose="020B0604020202020204" pitchFamily="34" charset="0"/>
              </a:rPr>
              <a:t>: Wie kann eine mögliche Lösung aussehen? Was können Konsument*innen, Produzenten*innen oder staatliche Stellen tun? Gibt es noch andere Lösungsstrategien?</a:t>
            </a:r>
          </a:p>
          <a:p>
            <a:pPr marL="670560" indent="0" algn="ctr">
              <a:lnSpc>
                <a:spcPct val="100000"/>
              </a:lnSpc>
              <a:spcBef>
                <a:spcPts val="0"/>
              </a:spcBef>
              <a:buNone/>
              <a:tabLst>
                <a:tab pos="914400" algn="l"/>
                <a:tab pos="1059815" algn="l"/>
              </a:tabLst>
            </a:pPr>
            <a:br>
              <a:rPr lang="de-DE" sz="1800" dirty="0">
                <a:solidFill>
                  <a:srgbClr val="000000"/>
                </a:solidFill>
                <a:latin typeface="Arial" panose="020B0604020202020204" pitchFamily="34" charset="0"/>
                <a:ea typeface="Times New Roman" panose="02020603050405020304" pitchFamily="18" charset="0"/>
                <a:cs typeface="Arial" panose="020B0604020202020204" pitchFamily="34" charset="0"/>
              </a:rPr>
            </a:br>
            <a:r>
              <a:rPr lang="de-DE" sz="1800" dirty="0">
                <a:solidFill>
                  <a:srgbClr val="000000"/>
                </a:solidFill>
                <a:latin typeface="Arial" panose="020B0604020202020204" pitchFamily="34" charset="0"/>
                <a:ea typeface="Times New Roman" panose="02020603050405020304" pitchFamily="18" charset="0"/>
                <a:cs typeface="Arial" panose="020B0604020202020204" pitchFamily="34" charset="0"/>
              </a:rPr>
              <a:t>Besprecht gemeinsam den „</a:t>
            </a:r>
            <a:r>
              <a:rPr lang="de-DE" sz="1800" i="1" dirty="0">
                <a:solidFill>
                  <a:srgbClr val="FF0000"/>
                </a:solidFill>
                <a:latin typeface="Arial" panose="020B0604020202020204" pitchFamily="34" charset="0"/>
                <a:ea typeface="Times New Roman" panose="02020603050405020304" pitchFamily="18" charset="0"/>
                <a:cs typeface="Arial" panose="020B0604020202020204" pitchFamily="34" charset="0"/>
              </a:rPr>
              <a:t>roten Faden</a:t>
            </a:r>
            <a:r>
              <a:rPr lang="de-DE" sz="1800" dirty="0">
                <a:solidFill>
                  <a:srgbClr val="000000"/>
                </a:solidFill>
                <a:latin typeface="Arial" panose="020B0604020202020204" pitchFamily="34" charset="0"/>
                <a:ea typeface="Times New Roman" panose="02020603050405020304" pitchFamily="18" charset="0"/>
                <a:cs typeface="Arial" panose="020B0604020202020204" pitchFamily="34" charset="0"/>
              </a:rPr>
              <a:t>“ oder Aufbau, </a:t>
            </a:r>
            <a:br>
              <a:rPr lang="de-DE" sz="1800" dirty="0">
                <a:solidFill>
                  <a:srgbClr val="000000"/>
                </a:solidFill>
                <a:latin typeface="Arial" panose="020B0604020202020204" pitchFamily="34" charset="0"/>
                <a:ea typeface="Times New Roman" panose="02020603050405020304" pitchFamily="18" charset="0"/>
                <a:cs typeface="Arial" panose="020B0604020202020204" pitchFamily="34" charset="0"/>
              </a:rPr>
            </a:br>
            <a:r>
              <a:rPr lang="de-DE" sz="1800" dirty="0">
                <a:solidFill>
                  <a:srgbClr val="000000"/>
                </a:solidFill>
                <a:latin typeface="Arial" panose="020B0604020202020204" pitchFamily="34" charset="0"/>
                <a:ea typeface="Times New Roman" panose="02020603050405020304" pitchFamily="18" charset="0"/>
                <a:cs typeface="Arial" panose="020B0604020202020204" pitchFamily="34" charset="0"/>
              </a:rPr>
              <a:t>bevor ihr die Argumentationskarte in euer GWK-Heft zeichnet!</a:t>
            </a:r>
          </a:p>
          <a:p>
            <a:pPr marL="311785" marR="526415" indent="0">
              <a:lnSpc>
                <a:spcPct val="100000"/>
              </a:lnSpc>
              <a:spcBef>
                <a:spcPts val="0"/>
              </a:spcBef>
              <a:buNone/>
            </a:pPr>
            <a:endParaRPr lang="de-DE" sz="1800" b="1"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p:txBody>
      </p:sp>
      <p:sp>
        <p:nvSpPr>
          <p:cNvPr id="6" name="TextBox 5">
            <a:extLst>
              <a:ext uri="{FF2B5EF4-FFF2-40B4-BE49-F238E27FC236}">
                <a16:creationId xmlns:a16="http://schemas.microsoft.com/office/drawing/2014/main" id="{295EFFE3-4736-2A23-0B17-D18937FFC4FE}"/>
              </a:ext>
            </a:extLst>
          </p:cNvPr>
          <p:cNvSpPr txBox="1"/>
          <p:nvPr/>
        </p:nvSpPr>
        <p:spPr>
          <a:xfrm>
            <a:off x="1056442" y="1074653"/>
            <a:ext cx="9561463" cy="400110"/>
          </a:xfrm>
          <a:prstGeom prst="rect">
            <a:avLst/>
          </a:prstGeom>
          <a:noFill/>
        </p:spPr>
        <p:txBody>
          <a:bodyPr wrap="square">
            <a:spAutoFit/>
          </a:bodyPr>
          <a:lstStyle/>
          <a:p>
            <a:pPr marL="311785" marR="526415" indent="0">
              <a:lnSpc>
                <a:spcPct val="100000"/>
              </a:lnSpc>
              <a:spcBef>
                <a:spcPts val="0"/>
              </a:spcBef>
              <a:spcAft>
                <a:spcPts val="0"/>
              </a:spcAft>
              <a:buNone/>
            </a:pPr>
            <a:r>
              <a:rPr lang="de-AT" sz="20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Leitfrage:</a:t>
            </a:r>
            <a:r>
              <a:rPr lang="de-AT" sz="2000" b="1"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de-AT" sz="2000" i="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a:t>
            </a:r>
            <a:r>
              <a:rPr lang="de-DE" sz="2000" i="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Was nehmen wir für den Genuss von Schokolade in Kauf?</a:t>
            </a:r>
            <a:endParaRPr lang="de-AT" sz="2000" i="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p:txBody>
      </p:sp>
      <p:pic>
        <p:nvPicPr>
          <p:cNvPr id="5" name="Picture 4">
            <a:extLst>
              <a:ext uri="{FF2B5EF4-FFF2-40B4-BE49-F238E27FC236}">
                <a16:creationId xmlns:a16="http://schemas.microsoft.com/office/drawing/2014/main" id="{B634E88C-A6F4-0288-21B2-4E75338D0AD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rot="1026667">
            <a:off x="8376764" y="1235472"/>
            <a:ext cx="4096899" cy="2300200"/>
          </a:xfrm>
          <a:prstGeom prst="rect">
            <a:avLst/>
          </a:prstGeom>
        </p:spPr>
      </p:pic>
    </p:spTree>
    <p:extLst>
      <p:ext uri="{BB962C8B-B14F-4D97-AF65-F5344CB8AC3E}">
        <p14:creationId xmlns:p14="http://schemas.microsoft.com/office/powerpoint/2010/main" val="33711694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D2AC6A5D-80C8-32E5-D9F9-E5F6CF3D043A}"/>
              </a:ext>
            </a:extLst>
          </p:cNvPr>
          <p:cNvSpPr/>
          <p:nvPr/>
        </p:nvSpPr>
        <p:spPr>
          <a:xfrm>
            <a:off x="788894" y="1109331"/>
            <a:ext cx="6553200" cy="3667955"/>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2" name="Textfeld 11">
            <a:extLst>
              <a:ext uri="{FF2B5EF4-FFF2-40B4-BE49-F238E27FC236}">
                <a16:creationId xmlns:a16="http://schemas.microsoft.com/office/drawing/2014/main" id="{773C8667-F12C-8E40-8F92-C73CF48DBF75}"/>
              </a:ext>
            </a:extLst>
          </p:cNvPr>
          <p:cNvSpPr txBox="1"/>
          <p:nvPr/>
        </p:nvSpPr>
        <p:spPr>
          <a:xfrm>
            <a:off x="9398706" y="6188288"/>
            <a:ext cx="1219200" cy="246221"/>
          </a:xfrm>
          <a:prstGeom prst="rect">
            <a:avLst/>
          </a:prstGeom>
          <a:noFill/>
        </p:spPr>
        <p:txBody>
          <a:bodyPr wrap="square" rtlCol="0">
            <a:spAutoFit/>
          </a:bodyPr>
          <a:lstStyle/>
          <a:p>
            <a:pPr algn="r"/>
            <a:r>
              <a:rPr lang="de-DE" sz="1000" dirty="0">
                <a:solidFill>
                  <a:schemeClr val="tx1">
                    <a:lumMod val="50000"/>
                    <a:lumOff val="50000"/>
                  </a:schemeClr>
                </a:solidFill>
                <a:latin typeface="Arial" panose="020B0604020202020204" pitchFamily="34" charset="0"/>
                <a:cs typeface="Arial" panose="020B0604020202020204" pitchFamily="34" charset="0"/>
              </a:rPr>
              <a:t>gefördert von</a:t>
            </a:r>
          </a:p>
        </p:txBody>
      </p:sp>
      <p:sp>
        <p:nvSpPr>
          <p:cNvPr id="2" name="Foliennummernplatzhalter 1"/>
          <p:cNvSpPr>
            <a:spLocks noGrp="1"/>
          </p:cNvSpPr>
          <p:nvPr>
            <p:ph type="sldNum" sz="quarter" idx="12"/>
          </p:nvPr>
        </p:nvSpPr>
        <p:spPr>
          <a:xfrm>
            <a:off x="9109525" y="166984"/>
            <a:ext cx="2743200" cy="365125"/>
          </a:xfrm>
        </p:spPr>
        <p:txBody>
          <a:bodyPr/>
          <a:lstStyle/>
          <a:p>
            <a:fld id="{63D8C118-F3CA-134E-B1BE-D13545587C70}" type="slidenum">
              <a:rPr lang="de-DE" smtClean="0"/>
              <a:t>2</a:t>
            </a:fld>
            <a:endParaRPr lang="de-DE"/>
          </a:p>
        </p:txBody>
      </p:sp>
      <p:pic>
        <p:nvPicPr>
          <p:cNvPr id="2050" name="Picture 2" descr="INSERT-Money LOGO_RGB_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94695" y="5659821"/>
            <a:ext cx="19812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3" descr="2015 Logo Eurologisch"/>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709934" y="5974766"/>
            <a:ext cx="965393" cy="531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Content Placeholder 2">
            <a:extLst>
              <a:ext uri="{FF2B5EF4-FFF2-40B4-BE49-F238E27FC236}">
                <a16:creationId xmlns:a16="http://schemas.microsoft.com/office/drawing/2014/main" id="{D6207F4E-F1B3-C899-FA29-9697C06939ED}"/>
              </a:ext>
            </a:extLst>
          </p:cNvPr>
          <p:cNvSpPr>
            <a:spLocks noGrp="1"/>
          </p:cNvSpPr>
          <p:nvPr>
            <p:ph idx="1"/>
          </p:nvPr>
        </p:nvSpPr>
        <p:spPr>
          <a:xfrm>
            <a:off x="516673" y="1298492"/>
            <a:ext cx="6991267" cy="3667955"/>
          </a:xfrm>
        </p:spPr>
        <p:txBody>
          <a:bodyPr>
            <a:noAutofit/>
          </a:bodyPr>
          <a:lstStyle/>
          <a:p>
            <a:pPr marL="311785" marR="526415" indent="0">
              <a:lnSpc>
                <a:spcPts val="2500"/>
              </a:lnSpc>
              <a:spcBef>
                <a:spcPts val="0"/>
              </a:spcBef>
              <a:spcAft>
                <a:spcPts val="0"/>
              </a:spcAft>
              <a:buNone/>
            </a:pPr>
            <a:r>
              <a:rPr lang="de-AT" sz="2200" i="1" dirty="0">
                <a:effectLst/>
                <a:latin typeface="Arial" panose="020B0604020202020204" pitchFamily="34" charset="0"/>
                <a:ea typeface="Times New Roman" panose="02020603050405020304" pitchFamily="18" charset="0"/>
              </a:rPr>
              <a:t>&gt;&gt; Ein australischer TikTok User behauptete, dass der Schokoladeweihnachtsmann der Firma Cadbury in Wirklichkeit ein wiederverwendeter Schokoladeosterhase sei: Dazu postete er Fotos, auf denen unter der Verpackung des Schokoladeweihnachtsmannes ein vermeintlicher Schokoladeosterhase zu sehen ist. Dieses „große Geheimnis“ meinte er auf der Plattform TikTok „lüften zu müssen“. </a:t>
            </a:r>
          </a:p>
          <a:p>
            <a:pPr marL="311785" marR="526415" indent="0">
              <a:lnSpc>
                <a:spcPts val="2500"/>
              </a:lnSpc>
              <a:spcBef>
                <a:spcPts val="0"/>
              </a:spcBef>
              <a:spcAft>
                <a:spcPts val="0"/>
              </a:spcAft>
              <a:buNone/>
            </a:pPr>
            <a:r>
              <a:rPr lang="de-AT" sz="2200" i="1" dirty="0">
                <a:latin typeface="Arial" panose="020B0604020202020204" pitchFamily="34" charset="0"/>
                <a:ea typeface="Times New Roman" panose="02020603050405020304" pitchFamily="18" charset="0"/>
              </a:rPr>
              <a:t>[…]</a:t>
            </a:r>
            <a:endParaRPr lang="de-AT" sz="2200" i="1" dirty="0">
              <a:effectLst/>
              <a:latin typeface="Arial" panose="020B0604020202020204" pitchFamily="34" charset="0"/>
              <a:ea typeface="Times New Roman" panose="02020603050405020304" pitchFamily="18" charset="0"/>
            </a:endParaRPr>
          </a:p>
        </p:txBody>
      </p:sp>
      <p:pic>
        <p:nvPicPr>
          <p:cNvPr id="13" name="Picture 12">
            <a:extLst>
              <a:ext uri="{FF2B5EF4-FFF2-40B4-BE49-F238E27FC236}">
                <a16:creationId xmlns:a16="http://schemas.microsoft.com/office/drawing/2014/main" id="{ED7C6386-19D2-5173-34BB-1AE62F42B8B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507940" y="2783257"/>
            <a:ext cx="4166076" cy="2760023"/>
          </a:xfrm>
          <a:prstGeom prst="rect">
            <a:avLst/>
          </a:prstGeom>
        </p:spPr>
      </p:pic>
      <p:sp>
        <p:nvSpPr>
          <p:cNvPr id="14" name="Textfeld 3">
            <a:extLst>
              <a:ext uri="{FF2B5EF4-FFF2-40B4-BE49-F238E27FC236}">
                <a16:creationId xmlns:a16="http://schemas.microsoft.com/office/drawing/2014/main" id="{E06FCFA3-D2F3-74B4-3333-628615A24972}"/>
              </a:ext>
            </a:extLst>
          </p:cNvPr>
          <p:cNvSpPr txBox="1"/>
          <p:nvPr/>
        </p:nvSpPr>
        <p:spPr>
          <a:xfrm>
            <a:off x="339275" y="370667"/>
            <a:ext cx="11513450" cy="738664"/>
          </a:xfrm>
          <a:prstGeom prst="rect">
            <a:avLst/>
          </a:prstGeom>
          <a:noFill/>
        </p:spPr>
        <p:txBody>
          <a:bodyPr wrap="square" rtlCol="0">
            <a:spAutoFit/>
          </a:bodyPr>
          <a:lstStyle/>
          <a:p>
            <a:pPr algn="ctr"/>
            <a:r>
              <a:rPr lang="de-DE" sz="2400" b="1" dirty="0">
                <a:solidFill>
                  <a:srgbClr val="3A8768"/>
                </a:solidFill>
                <a:latin typeface="Arial" panose="020B0604020202020204" pitchFamily="34" charset="0"/>
                <a:cs typeface="Arial" panose="020B0604020202020204" pitchFamily="34" charset="0"/>
              </a:rPr>
              <a:t>Schokoladefiguren auf TikTok</a:t>
            </a:r>
          </a:p>
          <a:p>
            <a:pPr algn="ctr"/>
            <a:r>
              <a:rPr lang="de-AT" sz="1800" dirty="0">
                <a:solidFill>
                  <a:srgbClr val="000000"/>
                </a:solidFill>
                <a:effectLst/>
                <a:latin typeface="Arial" panose="020B0604020202020204" pitchFamily="34" charset="0"/>
                <a:ea typeface="Times New Roman" panose="02020603050405020304" pitchFamily="18" charset="0"/>
              </a:rPr>
              <a:t>Zeitungsartikel (Zusammenfassung)</a:t>
            </a:r>
            <a:endParaRPr lang="de-AT" sz="1800" dirty="0">
              <a:effectLst/>
              <a:latin typeface="Times New Roman" panose="02020603050405020304" pitchFamily="18" charset="0"/>
              <a:ea typeface="Times New Roman" panose="02020603050405020304" pitchFamily="18" charset="0"/>
            </a:endParaRPr>
          </a:p>
        </p:txBody>
      </p:sp>
      <p:sp>
        <p:nvSpPr>
          <p:cNvPr id="3" name="TextBox 8">
            <a:extLst>
              <a:ext uri="{FF2B5EF4-FFF2-40B4-BE49-F238E27FC236}">
                <a16:creationId xmlns:a16="http://schemas.microsoft.com/office/drawing/2014/main" id="{3241ED0A-A8CB-6AF0-3DAD-80CCB05DB243}"/>
              </a:ext>
            </a:extLst>
          </p:cNvPr>
          <p:cNvSpPr txBox="1"/>
          <p:nvPr/>
        </p:nvSpPr>
        <p:spPr>
          <a:xfrm>
            <a:off x="788894" y="5367432"/>
            <a:ext cx="5918197" cy="584777"/>
          </a:xfrm>
          <a:prstGeom prst="rect">
            <a:avLst/>
          </a:prstGeom>
          <a:noFill/>
          <a:ln cap="flat">
            <a:noFill/>
          </a:ln>
        </p:spPr>
        <p:txBody>
          <a:bodyPr vert="horz" wrap="square" lIns="91440" tIns="45720" rIns="91440" bIns="45720" anchor="t" anchorCtr="0" compatLnSpc="1">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de-AT" sz="1400" b="0" i="1" u="none" strike="noStrike" kern="1200" cap="none" spc="0" baseline="0" dirty="0">
                <a:solidFill>
                  <a:srgbClr val="000000"/>
                </a:solidFill>
                <a:uFillTx/>
                <a:latin typeface="Arial" pitchFamily="34"/>
                <a:ea typeface="Times New Roman" pitchFamily="18"/>
              </a:rPr>
              <a:t>Quelle: </a:t>
            </a:r>
            <a:r>
              <a:rPr lang="de-DE" sz="1400" b="0" i="1" u="none" strike="noStrike" kern="1200" cap="none" spc="0" baseline="0" dirty="0">
                <a:solidFill>
                  <a:srgbClr val="000000"/>
                </a:solidFill>
                <a:uFillTx/>
                <a:latin typeface="Arial" pitchFamily="34"/>
                <a:ea typeface="Times New Roman" pitchFamily="18"/>
              </a:rPr>
              <a:t>Eigene Zusammenfassung von </a:t>
            </a:r>
            <a:r>
              <a:rPr lang="de-DE" sz="1400" b="0" i="1" u="none" strike="noStrike" kern="1200" cap="none" spc="0" baseline="0" dirty="0" err="1">
                <a:solidFill>
                  <a:srgbClr val="000000"/>
                </a:solidFill>
                <a:uFillTx/>
                <a:latin typeface="Arial" pitchFamily="34"/>
                <a:ea typeface="Times New Roman" pitchFamily="18"/>
              </a:rPr>
              <a:t>yahoo!nachrichten</a:t>
            </a:r>
            <a:r>
              <a:rPr lang="de-DE" sz="1400" b="0" i="1" u="none" strike="noStrike" kern="1200" cap="none" spc="0" baseline="0" dirty="0">
                <a:solidFill>
                  <a:srgbClr val="000000"/>
                </a:solidFill>
                <a:uFillTx/>
                <a:latin typeface="Arial" pitchFamily="34"/>
                <a:ea typeface="Times New Roman" pitchFamily="18"/>
              </a:rPr>
              <a:t> (2021)</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de-AT" sz="1800" b="0" i="0" u="none" strike="noStrike" kern="1200" cap="none" spc="0" baseline="0" dirty="0">
              <a:solidFill>
                <a:srgbClr val="000000"/>
              </a:solidFill>
              <a:uFillTx/>
              <a:latin typeface="Calibri"/>
            </a:endParaRPr>
          </a:p>
        </p:txBody>
      </p:sp>
    </p:spTree>
    <p:extLst>
      <p:ext uri="{BB962C8B-B14F-4D97-AF65-F5344CB8AC3E}">
        <p14:creationId xmlns:p14="http://schemas.microsoft.com/office/powerpoint/2010/main" val="24197262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82D6242-694A-DEEE-D8F2-E3350528D7DD}"/>
              </a:ext>
            </a:extLst>
          </p:cNvPr>
          <p:cNvSpPr/>
          <p:nvPr/>
        </p:nvSpPr>
        <p:spPr>
          <a:xfrm>
            <a:off x="788894" y="1214666"/>
            <a:ext cx="6436659" cy="4261016"/>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2" name="Textfeld 11">
            <a:extLst>
              <a:ext uri="{FF2B5EF4-FFF2-40B4-BE49-F238E27FC236}">
                <a16:creationId xmlns:a16="http://schemas.microsoft.com/office/drawing/2014/main" id="{773C8667-F12C-8E40-8F92-C73CF48DBF75}"/>
              </a:ext>
            </a:extLst>
          </p:cNvPr>
          <p:cNvSpPr txBox="1"/>
          <p:nvPr/>
        </p:nvSpPr>
        <p:spPr>
          <a:xfrm>
            <a:off x="9398706" y="6188288"/>
            <a:ext cx="1219200" cy="246221"/>
          </a:xfrm>
          <a:prstGeom prst="rect">
            <a:avLst/>
          </a:prstGeom>
          <a:noFill/>
        </p:spPr>
        <p:txBody>
          <a:bodyPr wrap="square" rtlCol="0">
            <a:spAutoFit/>
          </a:bodyPr>
          <a:lstStyle/>
          <a:p>
            <a:pPr algn="r"/>
            <a:r>
              <a:rPr lang="de-DE" sz="1000" dirty="0">
                <a:solidFill>
                  <a:schemeClr val="tx1">
                    <a:lumMod val="50000"/>
                    <a:lumOff val="50000"/>
                  </a:schemeClr>
                </a:solidFill>
                <a:latin typeface="Arial" panose="020B0604020202020204" pitchFamily="34" charset="0"/>
                <a:cs typeface="Arial" panose="020B0604020202020204" pitchFamily="34" charset="0"/>
              </a:rPr>
              <a:t>gefördert von</a:t>
            </a:r>
          </a:p>
        </p:txBody>
      </p:sp>
      <p:sp>
        <p:nvSpPr>
          <p:cNvPr id="2" name="Foliennummernplatzhalter 1"/>
          <p:cNvSpPr>
            <a:spLocks noGrp="1"/>
          </p:cNvSpPr>
          <p:nvPr>
            <p:ph type="sldNum" sz="quarter" idx="12"/>
          </p:nvPr>
        </p:nvSpPr>
        <p:spPr>
          <a:xfrm>
            <a:off x="9109525" y="166984"/>
            <a:ext cx="2743200" cy="365125"/>
          </a:xfrm>
        </p:spPr>
        <p:txBody>
          <a:bodyPr/>
          <a:lstStyle/>
          <a:p>
            <a:fld id="{63D8C118-F3CA-134E-B1BE-D13545587C70}" type="slidenum">
              <a:rPr lang="de-DE" smtClean="0"/>
              <a:t>3</a:t>
            </a:fld>
            <a:endParaRPr lang="de-DE"/>
          </a:p>
        </p:txBody>
      </p:sp>
      <p:pic>
        <p:nvPicPr>
          <p:cNvPr id="2050" name="Picture 2" descr="INSERT-Money LOGO_RGB_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94695" y="5659821"/>
            <a:ext cx="19812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3" descr="2015 Logo Eurologisch"/>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709934" y="5974766"/>
            <a:ext cx="965393" cy="531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feld 3">
            <a:extLst>
              <a:ext uri="{FF2B5EF4-FFF2-40B4-BE49-F238E27FC236}">
                <a16:creationId xmlns:a16="http://schemas.microsoft.com/office/drawing/2014/main" id="{90A64920-A0EC-6F1C-567C-B1C88FDDDAB2}"/>
              </a:ext>
            </a:extLst>
          </p:cNvPr>
          <p:cNvSpPr txBox="1"/>
          <p:nvPr/>
        </p:nvSpPr>
        <p:spPr>
          <a:xfrm>
            <a:off x="339275" y="370667"/>
            <a:ext cx="11513450" cy="738664"/>
          </a:xfrm>
          <a:prstGeom prst="rect">
            <a:avLst/>
          </a:prstGeom>
          <a:noFill/>
        </p:spPr>
        <p:txBody>
          <a:bodyPr wrap="square" rtlCol="0">
            <a:spAutoFit/>
          </a:bodyPr>
          <a:lstStyle/>
          <a:p>
            <a:pPr algn="ctr"/>
            <a:r>
              <a:rPr lang="de-DE" sz="2400" b="1" dirty="0">
                <a:solidFill>
                  <a:srgbClr val="3A8768"/>
                </a:solidFill>
                <a:latin typeface="Arial" panose="020B0604020202020204" pitchFamily="34" charset="0"/>
                <a:cs typeface="Arial" panose="020B0604020202020204" pitchFamily="34" charset="0"/>
              </a:rPr>
              <a:t>Schokoladefiguren auf TikTok</a:t>
            </a:r>
          </a:p>
          <a:p>
            <a:pPr algn="ctr"/>
            <a:r>
              <a:rPr lang="de-DE" sz="1800" dirty="0">
                <a:solidFill>
                  <a:srgbClr val="000000"/>
                </a:solidFill>
                <a:effectLst/>
                <a:latin typeface="Arial" panose="020B0604020202020204" pitchFamily="34" charset="0"/>
                <a:ea typeface="Times New Roman" panose="02020603050405020304" pitchFamily="18" charset="0"/>
              </a:rPr>
              <a:t> </a:t>
            </a:r>
            <a:r>
              <a:rPr lang="de-AT" sz="1800" dirty="0">
                <a:solidFill>
                  <a:srgbClr val="000000"/>
                </a:solidFill>
                <a:effectLst/>
                <a:latin typeface="Arial" panose="020B0604020202020204" pitchFamily="34" charset="0"/>
                <a:ea typeface="Times New Roman" panose="02020603050405020304" pitchFamily="18" charset="0"/>
              </a:rPr>
              <a:t>Zeitungsartikel (Zusammenfassung)</a:t>
            </a:r>
            <a:endParaRPr lang="de-AT" sz="1800" dirty="0">
              <a:effectLst/>
              <a:latin typeface="Times New Roman" panose="02020603050405020304" pitchFamily="18" charset="0"/>
              <a:ea typeface="Times New Roman" panose="02020603050405020304" pitchFamily="18" charset="0"/>
            </a:endParaRPr>
          </a:p>
        </p:txBody>
      </p:sp>
      <p:sp>
        <p:nvSpPr>
          <p:cNvPr id="6" name="Content Placeholder 2">
            <a:extLst>
              <a:ext uri="{FF2B5EF4-FFF2-40B4-BE49-F238E27FC236}">
                <a16:creationId xmlns:a16="http://schemas.microsoft.com/office/drawing/2014/main" id="{1EFA8A5B-9067-5423-DCC8-0A67363F45DF}"/>
              </a:ext>
            </a:extLst>
          </p:cNvPr>
          <p:cNvSpPr>
            <a:spLocks noGrp="1"/>
          </p:cNvSpPr>
          <p:nvPr>
            <p:ph idx="1"/>
          </p:nvPr>
        </p:nvSpPr>
        <p:spPr>
          <a:xfrm>
            <a:off x="516673" y="1170745"/>
            <a:ext cx="6991267" cy="4438920"/>
          </a:xfrm>
        </p:spPr>
        <p:txBody>
          <a:bodyPr>
            <a:noAutofit/>
          </a:bodyPr>
          <a:lstStyle/>
          <a:p>
            <a:pPr marL="311785" marR="526415" indent="0">
              <a:lnSpc>
                <a:spcPts val="2500"/>
              </a:lnSpc>
              <a:spcBef>
                <a:spcPts val="0"/>
              </a:spcBef>
              <a:spcAft>
                <a:spcPts val="0"/>
              </a:spcAft>
              <a:buNone/>
            </a:pPr>
            <a:r>
              <a:rPr lang="de-DE" sz="2200" i="1" dirty="0">
                <a:effectLst/>
                <a:latin typeface="Arial" panose="020B0604020202020204" pitchFamily="34" charset="0"/>
                <a:ea typeface="Times New Roman" panose="02020603050405020304" pitchFamily="18" charset="0"/>
              </a:rPr>
              <a:t>…</a:t>
            </a:r>
          </a:p>
          <a:p>
            <a:pPr marL="311785" marR="526415" indent="0">
              <a:lnSpc>
                <a:spcPts val="2500"/>
              </a:lnSpc>
              <a:spcBef>
                <a:spcPts val="0"/>
              </a:spcBef>
              <a:spcAft>
                <a:spcPts val="0"/>
              </a:spcAft>
              <a:buNone/>
            </a:pPr>
            <a:r>
              <a:rPr lang="de-DE" sz="2200" i="1" dirty="0">
                <a:effectLst/>
                <a:latin typeface="Arial" panose="020B0604020202020204" pitchFamily="34" charset="0"/>
                <a:ea typeface="Times New Roman" panose="02020603050405020304" pitchFamily="18" charset="0"/>
              </a:rPr>
              <a:t>Während der Uploader vermutlich versuchte für Empörung (und in weiterer Folge für Klicks) zu sorgen, sind seine Followern auf TikTok aber weniger schockiert. Einige von diese Followern argumentierten sogar, dass es etwas Positives sei, alte Schokolade wiederzuverwenden: Dadurch würde weniger Schokolade im Müll landen und alte Bestände aufgebraucht werden. Aber stimmt denn das so überhaupt? Die Firma wurde zur Stellungnahme gebeten, aber eine Antwort hat Yahoo Nachrichten noch nicht bekommen. &lt;&lt;</a:t>
            </a:r>
          </a:p>
        </p:txBody>
      </p:sp>
      <p:pic>
        <p:nvPicPr>
          <p:cNvPr id="7" name="Picture 6">
            <a:extLst>
              <a:ext uri="{FF2B5EF4-FFF2-40B4-BE49-F238E27FC236}">
                <a16:creationId xmlns:a16="http://schemas.microsoft.com/office/drawing/2014/main" id="{5423E17E-771F-60E5-DF22-27D8B9D2483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031738" y="1727262"/>
            <a:ext cx="2286000" cy="3429000"/>
          </a:xfrm>
          <a:prstGeom prst="rect">
            <a:avLst/>
          </a:prstGeom>
        </p:spPr>
      </p:pic>
      <p:sp>
        <p:nvSpPr>
          <p:cNvPr id="3" name="TextBox 8">
            <a:extLst>
              <a:ext uri="{FF2B5EF4-FFF2-40B4-BE49-F238E27FC236}">
                <a16:creationId xmlns:a16="http://schemas.microsoft.com/office/drawing/2014/main" id="{3241ED0A-A8CB-6AF0-3DAD-80CCB05DB243}"/>
              </a:ext>
            </a:extLst>
          </p:cNvPr>
          <p:cNvSpPr txBox="1"/>
          <p:nvPr/>
        </p:nvSpPr>
        <p:spPr>
          <a:xfrm>
            <a:off x="2439423" y="5687255"/>
            <a:ext cx="5918197" cy="584777"/>
          </a:xfrm>
          <a:prstGeom prst="rect">
            <a:avLst/>
          </a:prstGeom>
          <a:noFill/>
          <a:ln cap="flat">
            <a:noFill/>
          </a:ln>
        </p:spPr>
        <p:txBody>
          <a:bodyPr vert="horz" wrap="square" lIns="91440" tIns="45720" rIns="91440" bIns="45720" anchor="t" anchorCtr="0" compatLnSpc="1">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de-AT" sz="1400" b="0" i="1" u="none" strike="noStrike" kern="1200" cap="none" spc="0" baseline="0" dirty="0">
                <a:solidFill>
                  <a:srgbClr val="000000"/>
                </a:solidFill>
                <a:uFillTx/>
                <a:latin typeface="Arial" pitchFamily="34"/>
                <a:ea typeface="Times New Roman" pitchFamily="18"/>
              </a:rPr>
              <a:t>Quelle: </a:t>
            </a:r>
            <a:r>
              <a:rPr lang="de-DE" sz="1400" b="0" i="1" u="none" strike="noStrike" kern="1200" cap="none" spc="0" baseline="0" dirty="0">
                <a:solidFill>
                  <a:srgbClr val="000000"/>
                </a:solidFill>
                <a:uFillTx/>
                <a:latin typeface="Arial" pitchFamily="34"/>
                <a:ea typeface="Times New Roman" pitchFamily="18"/>
              </a:rPr>
              <a:t>Eigene Zusammenfassung von </a:t>
            </a:r>
            <a:r>
              <a:rPr lang="de-DE" sz="1400" b="0" i="1" u="none" strike="noStrike" kern="1200" cap="none" spc="0" baseline="0" dirty="0" err="1">
                <a:solidFill>
                  <a:srgbClr val="000000"/>
                </a:solidFill>
                <a:uFillTx/>
                <a:latin typeface="Arial" pitchFamily="34"/>
                <a:ea typeface="Times New Roman" pitchFamily="18"/>
              </a:rPr>
              <a:t>yahoo!nachrichten</a:t>
            </a:r>
            <a:r>
              <a:rPr lang="de-DE" sz="1400" b="0" i="1" u="none" strike="noStrike" kern="1200" cap="none" spc="0" baseline="0" dirty="0">
                <a:solidFill>
                  <a:srgbClr val="000000"/>
                </a:solidFill>
                <a:uFillTx/>
                <a:latin typeface="Arial" pitchFamily="34"/>
                <a:ea typeface="Times New Roman" pitchFamily="18"/>
              </a:rPr>
              <a:t> (2021)</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de-AT" sz="1800" b="0" i="0" u="none" strike="noStrike" kern="1200" cap="none" spc="0" baseline="0" dirty="0">
              <a:solidFill>
                <a:srgbClr val="000000"/>
              </a:solidFill>
              <a:uFillTx/>
              <a:latin typeface="Calibri"/>
            </a:endParaRPr>
          </a:p>
        </p:txBody>
      </p:sp>
    </p:spTree>
    <p:extLst>
      <p:ext uri="{BB962C8B-B14F-4D97-AF65-F5344CB8AC3E}">
        <p14:creationId xmlns:p14="http://schemas.microsoft.com/office/powerpoint/2010/main" val="26544063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D1594A5-1177-F555-CDBD-CFD493BA94D1}"/>
              </a:ext>
            </a:extLst>
          </p:cNvPr>
          <p:cNvSpPr/>
          <p:nvPr/>
        </p:nvSpPr>
        <p:spPr>
          <a:xfrm>
            <a:off x="-62753" y="303597"/>
            <a:ext cx="12326471" cy="674677"/>
          </a:xfrm>
          <a:prstGeom prst="rect">
            <a:avLst/>
          </a:prstGeom>
          <a:solidFill>
            <a:srgbClr val="E12D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2" name="Textfeld 11">
            <a:extLst>
              <a:ext uri="{FF2B5EF4-FFF2-40B4-BE49-F238E27FC236}">
                <a16:creationId xmlns:a16="http://schemas.microsoft.com/office/drawing/2014/main" id="{773C8667-F12C-8E40-8F92-C73CF48DBF75}"/>
              </a:ext>
            </a:extLst>
          </p:cNvPr>
          <p:cNvSpPr txBox="1"/>
          <p:nvPr/>
        </p:nvSpPr>
        <p:spPr>
          <a:xfrm>
            <a:off x="9398706" y="6188288"/>
            <a:ext cx="1219200" cy="246221"/>
          </a:xfrm>
          <a:prstGeom prst="rect">
            <a:avLst/>
          </a:prstGeom>
          <a:noFill/>
        </p:spPr>
        <p:txBody>
          <a:bodyPr wrap="square" rtlCol="0">
            <a:spAutoFit/>
          </a:bodyPr>
          <a:lstStyle/>
          <a:p>
            <a:pPr algn="r"/>
            <a:r>
              <a:rPr lang="de-DE" sz="1000" dirty="0">
                <a:solidFill>
                  <a:schemeClr val="tx1">
                    <a:lumMod val="50000"/>
                    <a:lumOff val="50000"/>
                  </a:schemeClr>
                </a:solidFill>
                <a:latin typeface="Arial" panose="020B0604020202020204" pitchFamily="34" charset="0"/>
                <a:cs typeface="Arial" panose="020B0604020202020204" pitchFamily="34" charset="0"/>
              </a:rPr>
              <a:t>gefördert von</a:t>
            </a:r>
          </a:p>
        </p:txBody>
      </p:sp>
      <p:sp>
        <p:nvSpPr>
          <p:cNvPr id="2" name="Foliennummernplatzhalter 1"/>
          <p:cNvSpPr>
            <a:spLocks noGrp="1"/>
          </p:cNvSpPr>
          <p:nvPr>
            <p:ph type="sldNum" sz="quarter" idx="12"/>
          </p:nvPr>
        </p:nvSpPr>
        <p:spPr>
          <a:xfrm>
            <a:off x="9109525" y="166984"/>
            <a:ext cx="2743200" cy="365125"/>
          </a:xfrm>
        </p:spPr>
        <p:txBody>
          <a:bodyPr/>
          <a:lstStyle/>
          <a:p>
            <a:fld id="{63D8C118-F3CA-134E-B1BE-D13545587C70}" type="slidenum">
              <a:rPr lang="de-DE" smtClean="0"/>
              <a:t>4</a:t>
            </a:fld>
            <a:endParaRPr lang="de-DE"/>
          </a:p>
        </p:txBody>
      </p:sp>
      <p:pic>
        <p:nvPicPr>
          <p:cNvPr id="2050" name="Picture 2" descr="INSERT-Money LOGO_RGB_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94695" y="5659821"/>
            <a:ext cx="19812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3" descr="2015 Logo Eurologisch"/>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709934" y="5974766"/>
            <a:ext cx="965393" cy="531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a:extLst>
              <a:ext uri="{FF2B5EF4-FFF2-40B4-BE49-F238E27FC236}">
                <a16:creationId xmlns:a16="http://schemas.microsoft.com/office/drawing/2014/main" id="{4CAECCFE-DDE0-22FE-B86E-8C1D589A79E8}"/>
              </a:ext>
            </a:extLst>
          </p:cNvPr>
          <p:cNvSpPr>
            <a:spLocks noGrp="1"/>
          </p:cNvSpPr>
          <p:nvPr>
            <p:ph type="title"/>
          </p:nvPr>
        </p:nvSpPr>
        <p:spPr>
          <a:xfrm>
            <a:off x="838200" y="303597"/>
            <a:ext cx="10515600" cy="683745"/>
          </a:xfrm>
        </p:spPr>
        <p:txBody>
          <a:bodyPr>
            <a:noAutofit/>
          </a:bodyPr>
          <a:lstStyle/>
          <a:p>
            <a:pPr algn="ctr"/>
            <a:r>
              <a:rPr lang="de-AT" sz="2800" b="1" i="1" dirty="0">
                <a:solidFill>
                  <a:schemeClr val="bg1"/>
                </a:solidFill>
                <a:latin typeface="Arial" panose="020B0604020202020204" pitchFamily="34" charset="0"/>
                <a:cs typeface="Arial" panose="020B0604020202020204" pitchFamily="34" charset="0"/>
              </a:rPr>
              <a:t>„Sollten Schokoladefiguren recycelt werden?“</a:t>
            </a:r>
          </a:p>
        </p:txBody>
      </p:sp>
      <p:pic>
        <p:nvPicPr>
          <p:cNvPr id="6" name="Picture 5">
            <a:extLst>
              <a:ext uri="{FF2B5EF4-FFF2-40B4-BE49-F238E27FC236}">
                <a16:creationId xmlns:a16="http://schemas.microsoft.com/office/drawing/2014/main" id="{0B299648-7946-6CEF-7A92-C6C0AEE63B2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473006" y="1349707"/>
            <a:ext cx="3809470" cy="2523774"/>
          </a:xfrm>
          <a:prstGeom prst="rect">
            <a:avLst/>
          </a:prstGeom>
        </p:spPr>
      </p:pic>
      <p:pic>
        <p:nvPicPr>
          <p:cNvPr id="7" name="Picture 6">
            <a:extLst>
              <a:ext uri="{FF2B5EF4-FFF2-40B4-BE49-F238E27FC236}">
                <a16:creationId xmlns:a16="http://schemas.microsoft.com/office/drawing/2014/main" id="{03A3A94A-875D-4722-BAD9-877971DA947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077914" y="3470114"/>
            <a:ext cx="3809470" cy="2523774"/>
          </a:xfrm>
          <a:prstGeom prst="rect">
            <a:avLst/>
          </a:prstGeom>
        </p:spPr>
      </p:pic>
      <p:pic>
        <p:nvPicPr>
          <p:cNvPr id="9" name="Picture 8">
            <a:extLst>
              <a:ext uri="{FF2B5EF4-FFF2-40B4-BE49-F238E27FC236}">
                <a16:creationId xmlns:a16="http://schemas.microsoft.com/office/drawing/2014/main" id="{7A576D5B-72A2-5BD6-50F1-2ACFCB0BAB90}"/>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rot="5400000">
            <a:off x="4740637" y="2252650"/>
            <a:ext cx="2710722" cy="2642953"/>
          </a:xfrm>
          <a:prstGeom prst="rect">
            <a:avLst/>
          </a:prstGeom>
        </p:spPr>
      </p:pic>
      <p:sp>
        <p:nvSpPr>
          <p:cNvPr id="10" name="TextBox 9">
            <a:extLst>
              <a:ext uri="{FF2B5EF4-FFF2-40B4-BE49-F238E27FC236}">
                <a16:creationId xmlns:a16="http://schemas.microsoft.com/office/drawing/2014/main" id="{6C5F31B9-DAEA-907C-1C58-4BEC8BC2FA8E}"/>
              </a:ext>
            </a:extLst>
          </p:cNvPr>
          <p:cNvSpPr txBox="1"/>
          <p:nvPr/>
        </p:nvSpPr>
        <p:spPr>
          <a:xfrm>
            <a:off x="5182732" y="2912407"/>
            <a:ext cx="1826535" cy="1323439"/>
          </a:xfrm>
          <a:prstGeom prst="rect">
            <a:avLst/>
          </a:prstGeom>
          <a:noFill/>
        </p:spPr>
        <p:txBody>
          <a:bodyPr wrap="square" rtlCol="0">
            <a:spAutoFit/>
          </a:bodyPr>
          <a:lstStyle/>
          <a:p>
            <a:pPr algn="ctr"/>
            <a:r>
              <a:rPr lang="de-DE" sz="8000" b="1" dirty="0">
                <a:solidFill>
                  <a:srgbClr val="FF0000"/>
                </a:solidFill>
                <a:latin typeface="Malgun Gothic" panose="020B0503020000020004" pitchFamily="34" charset="-127"/>
                <a:ea typeface="Malgun Gothic" panose="020B0503020000020004" pitchFamily="34" charset="-127"/>
                <a:cs typeface="Arial" panose="020B0604020202020204" pitchFamily="34" charset="0"/>
              </a:rPr>
              <a:t>?</a:t>
            </a:r>
            <a:endParaRPr lang="de-AT" sz="2400" b="1" dirty="0">
              <a:solidFill>
                <a:srgbClr val="FF0000"/>
              </a:solidFill>
              <a:latin typeface="Malgun Gothic" panose="020B0503020000020004" pitchFamily="34" charset="-127"/>
              <a:ea typeface="Malgun Gothic" panose="020B0503020000020004" pitchFamily="34" charset="-127"/>
              <a:cs typeface="Arial" panose="020B0604020202020204" pitchFamily="34" charset="0"/>
            </a:endParaRPr>
          </a:p>
        </p:txBody>
      </p:sp>
    </p:spTree>
    <p:extLst>
      <p:ext uri="{BB962C8B-B14F-4D97-AF65-F5344CB8AC3E}">
        <p14:creationId xmlns:p14="http://schemas.microsoft.com/office/powerpoint/2010/main" val="14176448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B902C42-9C01-B639-6E8A-39B62BEF49BA}"/>
              </a:ext>
            </a:extLst>
          </p:cNvPr>
          <p:cNvSpPr/>
          <p:nvPr/>
        </p:nvSpPr>
        <p:spPr>
          <a:xfrm>
            <a:off x="-62754" y="975796"/>
            <a:ext cx="12317507" cy="492846"/>
          </a:xfrm>
          <a:prstGeom prst="rect">
            <a:avLst/>
          </a:prstGeom>
          <a:solidFill>
            <a:srgbClr val="3A876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2" name="Textfeld 11">
            <a:extLst>
              <a:ext uri="{FF2B5EF4-FFF2-40B4-BE49-F238E27FC236}">
                <a16:creationId xmlns:a16="http://schemas.microsoft.com/office/drawing/2014/main" id="{773C8667-F12C-8E40-8F92-C73CF48DBF75}"/>
              </a:ext>
            </a:extLst>
          </p:cNvPr>
          <p:cNvSpPr txBox="1"/>
          <p:nvPr/>
        </p:nvSpPr>
        <p:spPr>
          <a:xfrm>
            <a:off x="9398706" y="6188288"/>
            <a:ext cx="1219200" cy="246221"/>
          </a:xfrm>
          <a:prstGeom prst="rect">
            <a:avLst/>
          </a:prstGeom>
          <a:noFill/>
        </p:spPr>
        <p:txBody>
          <a:bodyPr wrap="square" rtlCol="0">
            <a:spAutoFit/>
          </a:bodyPr>
          <a:lstStyle/>
          <a:p>
            <a:pPr algn="r"/>
            <a:r>
              <a:rPr lang="de-DE" sz="1000" dirty="0">
                <a:solidFill>
                  <a:schemeClr val="tx1">
                    <a:lumMod val="50000"/>
                    <a:lumOff val="50000"/>
                  </a:schemeClr>
                </a:solidFill>
                <a:latin typeface="Arial" panose="020B0604020202020204" pitchFamily="34" charset="0"/>
                <a:cs typeface="Arial" panose="020B0604020202020204" pitchFamily="34" charset="0"/>
              </a:rPr>
              <a:t>gefördert von</a:t>
            </a:r>
          </a:p>
        </p:txBody>
      </p:sp>
      <p:sp>
        <p:nvSpPr>
          <p:cNvPr id="2" name="Foliennummernplatzhalter 1"/>
          <p:cNvSpPr>
            <a:spLocks noGrp="1"/>
          </p:cNvSpPr>
          <p:nvPr>
            <p:ph type="sldNum" sz="quarter" idx="12"/>
          </p:nvPr>
        </p:nvSpPr>
        <p:spPr>
          <a:xfrm>
            <a:off x="9109525" y="166984"/>
            <a:ext cx="2743200" cy="365125"/>
          </a:xfrm>
        </p:spPr>
        <p:txBody>
          <a:bodyPr/>
          <a:lstStyle/>
          <a:p>
            <a:fld id="{63D8C118-F3CA-134E-B1BE-D13545587C70}" type="slidenum">
              <a:rPr lang="de-DE" smtClean="0"/>
              <a:t>5</a:t>
            </a:fld>
            <a:endParaRPr lang="de-DE"/>
          </a:p>
        </p:txBody>
      </p:sp>
      <p:pic>
        <p:nvPicPr>
          <p:cNvPr id="2050" name="Picture 2" descr="INSERT-Money LOGO_RGB_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94695" y="5659821"/>
            <a:ext cx="19812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3" descr="2015 Logo Eurologisch"/>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709934" y="5974766"/>
            <a:ext cx="965393" cy="531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feld 3">
            <a:extLst>
              <a:ext uri="{FF2B5EF4-FFF2-40B4-BE49-F238E27FC236}">
                <a16:creationId xmlns:a16="http://schemas.microsoft.com/office/drawing/2014/main" id="{90A64920-A0EC-6F1C-567C-B1C88FDDDAB2}"/>
              </a:ext>
            </a:extLst>
          </p:cNvPr>
          <p:cNvSpPr txBox="1"/>
          <p:nvPr/>
        </p:nvSpPr>
        <p:spPr>
          <a:xfrm>
            <a:off x="339274" y="169706"/>
            <a:ext cx="11513450" cy="738664"/>
          </a:xfrm>
          <a:prstGeom prst="rect">
            <a:avLst/>
          </a:prstGeom>
          <a:noFill/>
        </p:spPr>
        <p:txBody>
          <a:bodyPr wrap="square" rtlCol="0">
            <a:spAutoFit/>
          </a:bodyPr>
          <a:lstStyle/>
          <a:p>
            <a:pPr algn="ctr"/>
            <a:r>
              <a:rPr lang="de-DE" sz="2400" b="1" dirty="0">
                <a:solidFill>
                  <a:srgbClr val="3A8768"/>
                </a:solidFill>
                <a:latin typeface="Arial" panose="020B0604020202020204" pitchFamily="34" charset="0"/>
                <a:cs typeface="Arial" panose="020B0604020202020204" pitchFamily="34" charset="0"/>
              </a:rPr>
              <a:t>Schokoladefiguren können sehr komplex sein</a:t>
            </a:r>
          </a:p>
          <a:p>
            <a:pPr algn="ctr"/>
            <a:r>
              <a:rPr lang="de-DE" sz="1800" dirty="0">
                <a:solidFill>
                  <a:srgbClr val="000000"/>
                </a:solidFill>
                <a:effectLst/>
                <a:latin typeface="Arial" panose="020B0604020202020204" pitchFamily="34" charset="0"/>
                <a:ea typeface="Times New Roman" panose="02020603050405020304" pitchFamily="18" charset="0"/>
              </a:rPr>
              <a:t> Aufgabenstellung zum Mystery</a:t>
            </a:r>
            <a:endParaRPr lang="de-AT" sz="1800" dirty="0">
              <a:effectLst/>
              <a:latin typeface="Times New Roman" panose="02020603050405020304" pitchFamily="18" charset="0"/>
              <a:ea typeface="Times New Roman" panose="02020603050405020304" pitchFamily="18" charset="0"/>
            </a:endParaRPr>
          </a:p>
        </p:txBody>
      </p:sp>
      <p:sp>
        <p:nvSpPr>
          <p:cNvPr id="4" name="Content Placeholder 3">
            <a:extLst>
              <a:ext uri="{FF2B5EF4-FFF2-40B4-BE49-F238E27FC236}">
                <a16:creationId xmlns:a16="http://schemas.microsoft.com/office/drawing/2014/main" id="{5CCC08BF-1636-E67C-4519-C18B5F0A0656}"/>
              </a:ext>
            </a:extLst>
          </p:cNvPr>
          <p:cNvSpPr>
            <a:spLocks noGrp="1"/>
          </p:cNvSpPr>
          <p:nvPr>
            <p:ph idx="1"/>
          </p:nvPr>
        </p:nvSpPr>
        <p:spPr>
          <a:xfrm>
            <a:off x="838200" y="1538978"/>
            <a:ext cx="10515600" cy="4533760"/>
          </a:xfrm>
        </p:spPr>
        <p:txBody>
          <a:bodyPr>
            <a:noAutofit/>
          </a:bodyPr>
          <a:lstStyle/>
          <a:p>
            <a:pPr marL="311785" marR="526415" indent="0">
              <a:lnSpc>
                <a:spcPct val="100000"/>
              </a:lnSpc>
              <a:spcBef>
                <a:spcPts val="0"/>
              </a:spcBef>
              <a:spcAft>
                <a:spcPts val="0"/>
              </a:spcAft>
              <a:buNone/>
            </a:pPr>
            <a:r>
              <a:rPr lang="de-AT" sz="17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Gruppenaufgabe – Mystery</a:t>
            </a:r>
            <a:endParaRPr lang="de-AT" sz="1700" dirty="0">
              <a:effectLst/>
              <a:latin typeface="Arial" panose="020B0604020202020204" pitchFamily="34" charset="0"/>
              <a:ea typeface="Times New Roman" panose="02020603050405020304" pitchFamily="18" charset="0"/>
              <a:cs typeface="Arial" panose="020B0604020202020204" pitchFamily="34" charset="0"/>
            </a:endParaRPr>
          </a:p>
          <a:p>
            <a:pPr marL="311785" marR="526415" indent="0">
              <a:lnSpc>
                <a:spcPct val="100000"/>
              </a:lnSpc>
              <a:spcBef>
                <a:spcPts val="0"/>
              </a:spcBef>
              <a:buNone/>
            </a:pPr>
            <a:r>
              <a:rPr lang="de-AT" sz="17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Eure Gruppe erhält Informationskärtchen zu der Leitfrage</a:t>
            </a:r>
            <a:r>
              <a:rPr lang="de-DE" sz="17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und gemeinsam sollt ihr diese mit einem </a:t>
            </a:r>
            <a:r>
              <a:rPr lang="de-DE" sz="17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„Ja, weil…“ </a:t>
            </a:r>
            <a:r>
              <a:rPr lang="de-DE" sz="17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oder </a:t>
            </a:r>
            <a:r>
              <a:rPr lang="de-DE" sz="17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„Nein, weil …“ </a:t>
            </a:r>
            <a:r>
              <a:rPr lang="de-DE" sz="17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beantworten</a:t>
            </a:r>
            <a:r>
              <a:rPr lang="de-AT" sz="17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Eure Ergebnisse stellt ihr in Form eines Plakats dar.</a:t>
            </a:r>
          </a:p>
          <a:p>
            <a:pPr marL="311785" marR="526415" indent="0">
              <a:lnSpc>
                <a:spcPct val="100000"/>
              </a:lnSpc>
              <a:spcBef>
                <a:spcPts val="0"/>
              </a:spcBef>
              <a:buNone/>
            </a:pPr>
            <a:endParaRPr lang="de-DE" sz="17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marL="311785" marR="526415" indent="0">
              <a:lnSpc>
                <a:spcPct val="100000"/>
              </a:lnSpc>
              <a:spcBef>
                <a:spcPts val="0"/>
              </a:spcBef>
              <a:spcAft>
                <a:spcPts val="0"/>
              </a:spcAft>
              <a:buNone/>
            </a:pPr>
            <a:r>
              <a:rPr lang="de-AT" sz="17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Vorgangsweise:</a:t>
            </a:r>
            <a:endParaRPr lang="de-AT" sz="1700" dirty="0">
              <a:effectLst/>
              <a:latin typeface="Arial" panose="020B0604020202020204" pitchFamily="34" charset="0"/>
              <a:ea typeface="Times New Roman" panose="02020603050405020304" pitchFamily="18" charset="0"/>
              <a:cs typeface="Arial" panose="020B0604020202020204" pitchFamily="34" charset="0"/>
            </a:endParaRPr>
          </a:p>
          <a:p>
            <a:pPr marL="956310" indent="-285750">
              <a:lnSpc>
                <a:spcPct val="100000"/>
              </a:lnSpc>
              <a:spcBef>
                <a:spcPts val="0"/>
              </a:spcBef>
              <a:buFont typeface="Wingdings" panose="05000000000000000000" pitchFamily="2" charset="2"/>
              <a:buChar char="§"/>
              <a:tabLst>
                <a:tab pos="914400" algn="l"/>
                <a:tab pos="1059815" algn="l"/>
              </a:tabLst>
            </a:pPr>
            <a:r>
              <a:rPr lang="de-AT" sz="17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Lest euch zuerst die Karten allein durch.</a:t>
            </a:r>
            <a:r>
              <a:rPr lang="de-DE" sz="1700" dirty="0">
                <a:effectLst/>
                <a:latin typeface="Arial" panose="020B0604020202020204" pitchFamily="34" charset="0"/>
                <a:ea typeface="Calibri" panose="020F0502020204030204" pitchFamily="34" charset="0"/>
                <a:cs typeface="Arial" panose="020B0604020202020204" pitchFamily="34" charset="0"/>
              </a:rPr>
              <a:t> </a:t>
            </a:r>
            <a:endParaRPr lang="de-AT" sz="1700" dirty="0">
              <a:effectLst/>
              <a:latin typeface="Arial" panose="020B0604020202020204" pitchFamily="34" charset="0"/>
              <a:ea typeface="Times New Roman" panose="02020603050405020304" pitchFamily="18" charset="0"/>
              <a:cs typeface="Arial" panose="020B0604020202020204" pitchFamily="34" charset="0"/>
            </a:endParaRPr>
          </a:p>
          <a:p>
            <a:pPr marL="956310" indent="-285750">
              <a:lnSpc>
                <a:spcPct val="100000"/>
              </a:lnSpc>
              <a:spcBef>
                <a:spcPts val="0"/>
              </a:spcBef>
              <a:buFont typeface="Wingdings" panose="05000000000000000000" pitchFamily="2" charset="2"/>
              <a:buChar char="§"/>
              <a:tabLst>
                <a:tab pos="914400" algn="l"/>
                <a:tab pos="1059815" algn="l"/>
              </a:tabLst>
            </a:pPr>
            <a:r>
              <a:rPr lang="de-AT" sz="17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Gemeinsam sortiert ihr die Kärtchen und sammelt diese nach Zusammengehörigkeit.</a:t>
            </a:r>
            <a:r>
              <a:rPr lang="de-DE" sz="1700" dirty="0">
                <a:effectLst/>
                <a:latin typeface="Arial" panose="020B0604020202020204" pitchFamily="34" charset="0"/>
                <a:ea typeface="Calibri" panose="020F0502020204030204" pitchFamily="34" charset="0"/>
                <a:cs typeface="Arial" panose="020B0604020202020204" pitchFamily="34" charset="0"/>
              </a:rPr>
              <a:t> </a:t>
            </a:r>
          </a:p>
          <a:p>
            <a:pPr marL="956310" indent="-285750">
              <a:lnSpc>
                <a:spcPct val="100000"/>
              </a:lnSpc>
              <a:spcBef>
                <a:spcPts val="0"/>
              </a:spcBef>
              <a:buFont typeface="Wingdings" panose="05000000000000000000" pitchFamily="2" charset="2"/>
              <a:buChar char="§"/>
              <a:tabLst>
                <a:tab pos="914400" algn="l"/>
                <a:tab pos="1059815" algn="l"/>
              </a:tabLst>
            </a:pPr>
            <a:r>
              <a:rPr lang="de-DE" sz="1700" dirty="0">
                <a:effectLst/>
                <a:latin typeface="Arial" panose="020B0604020202020204" pitchFamily="34" charset="0"/>
                <a:ea typeface="Times New Roman" panose="02020603050405020304" pitchFamily="18" charset="0"/>
                <a:cs typeface="Arial" panose="020B0604020202020204" pitchFamily="34" charset="0"/>
              </a:rPr>
              <a:t>Wählt jene Kärtchen aus, die für eure Antwort wichtig sind und sortiert jene aus, die es nicht sind.</a:t>
            </a:r>
          </a:p>
          <a:p>
            <a:pPr marL="956310" indent="-285750">
              <a:lnSpc>
                <a:spcPct val="100000"/>
              </a:lnSpc>
              <a:spcBef>
                <a:spcPts val="0"/>
              </a:spcBef>
              <a:buFont typeface="Wingdings" panose="05000000000000000000" pitchFamily="2" charset="2"/>
              <a:buChar char="§"/>
              <a:tabLst>
                <a:tab pos="914400" algn="l"/>
                <a:tab pos="1059815" algn="l"/>
              </a:tabLst>
            </a:pPr>
            <a:r>
              <a:rPr lang="de-DE" sz="1700" dirty="0">
                <a:latin typeface="Arial" panose="020B0604020202020204" pitchFamily="34" charset="0"/>
                <a:ea typeface="Times New Roman" panose="02020603050405020304" pitchFamily="18" charset="0"/>
                <a:cs typeface="Arial" panose="020B0604020202020204" pitchFamily="34" charset="0"/>
              </a:rPr>
              <a:t>Die leeren Kärtchen könnt ihr mit eigenen Informationen und Argumenten ausfüllen, müsst diese aber nicht verwenden.</a:t>
            </a:r>
            <a:endParaRPr lang="de-DE" sz="1700" dirty="0">
              <a:effectLst/>
              <a:latin typeface="Arial" panose="020B0604020202020204" pitchFamily="34" charset="0"/>
              <a:ea typeface="Times New Roman" panose="02020603050405020304" pitchFamily="18" charset="0"/>
              <a:cs typeface="Arial" panose="020B0604020202020204" pitchFamily="34" charset="0"/>
            </a:endParaRPr>
          </a:p>
          <a:p>
            <a:pPr marL="956310" indent="-285750">
              <a:lnSpc>
                <a:spcPct val="100000"/>
              </a:lnSpc>
              <a:spcBef>
                <a:spcPts val="0"/>
              </a:spcBef>
              <a:buFont typeface="Wingdings" panose="05000000000000000000" pitchFamily="2" charset="2"/>
              <a:buChar char="§"/>
              <a:tabLst>
                <a:tab pos="914400" algn="l"/>
                <a:tab pos="1059815" algn="l"/>
              </a:tabLst>
            </a:pPr>
            <a:r>
              <a:rPr lang="de-DE" sz="17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Legt diese Kärtchen auf dem Plakat auf, sodass die Antwort nachvollziehbar dargestellt ist.</a:t>
            </a:r>
          </a:p>
          <a:p>
            <a:pPr marL="956310" indent="-285750">
              <a:lnSpc>
                <a:spcPct val="100000"/>
              </a:lnSpc>
              <a:spcBef>
                <a:spcPts val="0"/>
              </a:spcBef>
              <a:buFont typeface="Wingdings" panose="05000000000000000000" pitchFamily="2" charset="2"/>
              <a:buChar char="§"/>
              <a:tabLst>
                <a:tab pos="914400" algn="l"/>
                <a:tab pos="1059815" algn="l"/>
              </a:tabLst>
            </a:pPr>
            <a:r>
              <a:rPr lang="de-AT" sz="17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Klebt dieses so entstandene Informationsgefüge auf das Plakat auf.</a:t>
            </a:r>
            <a:endParaRPr lang="de-AT" sz="1700" dirty="0">
              <a:effectLst/>
              <a:latin typeface="Arial" panose="020B0604020202020204" pitchFamily="34" charset="0"/>
              <a:ea typeface="Times New Roman" panose="02020603050405020304" pitchFamily="18" charset="0"/>
              <a:cs typeface="Arial" panose="020B0604020202020204" pitchFamily="34" charset="0"/>
            </a:endParaRPr>
          </a:p>
          <a:p>
            <a:pPr marL="956310" indent="-285750">
              <a:lnSpc>
                <a:spcPct val="100000"/>
              </a:lnSpc>
              <a:spcBef>
                <a:spcPts val="0"/>
              </a:spcBef>
              <a:buFont typeface="Wingdings" panose="05000000000000000000" pitchFamily="2" charset="2"/>
              <a:buChar char="§"/>
              <a:tabLst>
                <a:tab pos="914400" algn="l"/>
                <a:tab pos="1059815" algn="l"/>
              </a:tabLst>
            </a:pPr>
            <a:r>
              <a:rPr lang="de-AT" sz="17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Verknüpft das Informationsgefüge logisch und kreativ miteinander (z. B. durch Pfeile &amp; Striche, Farben, Gegenüberstellung von Kärtchen, kreative Platzierung, Überschriften und Anmerkungen, usw.)</a:t>
            </a:r>
            <a:endParaRPr lang="de-DE" sz="17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marL="311785" marR="526415" indent="0">
              <a:lnSpc>
                <a:spcPct val="100000"/>
              </a:lnSpc>
              <a:spcBef>
                <a:spcPts val="0"/>
              </a:spcBef>
              <a:buNone/>
            </a:pPr>
            <a:endParaRPr lang="de-DE" sz="17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marL="311785" marR="526415" indent="0">
              <a:lnSpc>
                <a:spcPct val="100000"/>
              </a:lnSpc>
              <a:spcBef>
                <a:spcPts val="0"/>
              </a:spcBef>
              <a:buNone/>
            </a:pPr>
            <a:r>
              <a:rPr lang="de-DE" sz="1700" dirty="0">
                <a:solidFill>
                  <a:srgbClr val="000000"/>
                </a:solidFill>
                <a:latin typeface="Arial" panose="020B0604020202020204" pitchFamily="34" charset="0"/>
                <a:ea typeface="Times New Roman" panose="02020603050405020304" pitchFamily="18" charset="0"/>
                <a:cs typeface="Arial" panose="020B0604020202020204" pitchFamily="34" charset="0"/>
              </a:rPr>
              <a:t>Präsentiert das gestaltete Plakat und eure</a:t>
            </a:r>
            <a:r>
              <a:rPr lang="de-DE" sz="17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Antwort auf die Leitfrage der Klasse!</a:t>
            </a:r>
            <a:endParaRPr lang="de-AT" sz="1700" dirty="0">
              <a:effectLst/>
              <a:latin typeface="Arial" panose="020B0604020202020204" pitchFamily="34" charset="0"/>
              <a:ea typeface="Times New Roman" panose="02020603050405020304" pitchFamily="18" charset="0"/>
              <a:cs typeface="Arial" panose="020B0604020202020204" pitchFamily="34" charset="0"/>
            </a:endParaRPr>
          </a:p>
          <a:p>
            <a:pPr marL="311785" marR="526415" indent="0">
              <a:lnSpc>
                <a:spcPct val="100000"/>
              </a:lnSpc>
              <a:spcBef>
                <a:spcPts val="0"/>
              </a:spcBef>
              <a:spcAft>
                <a:spcPts val="0"/>
              </a:spcAft>
              <a:buNone/>
            </a:pPr>
            <a:r>
              <a:rPr lang="de-AT"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de-AT" sz="16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6" name="TextBox 5">
            <a:extLst>
              <a:ext uri="{FF2B5EF4-FFF2-40B4-BE49-F238E27FC236}">
                <a16:creationId xmlns:a16="http://schemas.microsoft.com/office/drawing/2014/main" id="{295EFFE3-4736-2A23-0B17-D18937FFC4FE}"/>
              </a:ext>
            </a:extLst>
          </p:cNvPr>
          <p:cNvSpPr txBox="1"/>
          <p:nvPr/>
        </p:nvSpPr>
        <p:spPr>
          <a:xfrm>
            <a:off x="2134292" y="1017915"/>
            <a:ext cx="7923416" cy="400110"/>
          </a:xfrm>
          <a:prstGeom prst="rect">
            <a:avLst/>
          </a:prstGeom>
          <a:noFill/>
        </p:spPr>
        <p:txBody>
          <a:bodyPr wrap="square">
            <a:spAutoFit/>
          </a:bodyPr>
          <a:lstStyle/>
          <a:p>
            <a:pPr marL="311785" marR="526415" indent="0" algn="ctr">
              <a:lnSpc>
                <a:spcPct val="100000"/>
              </a:lnSpc>
              <a:spcBef>
                <a:spcPts val="0"/>
              </a:spcBef>
              <a:spcAft>
                <a:spcPts val="0"/>
              </a:spcAft>
              <a:buNone/>
            </a:pPr>
            <a:r>
              <a:rPr lang="de-AT" sz="20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Leitfrage:</a:t>
            </a:r>
            <a:r>
              <a:rPr lang="de-AT" sz="2000" b="1"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de-AT" sz="2000" i="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„Sollten Schokoladefiguren recycelt werden?“</a:t>
            </a:r>
          </a:p>
        </p:txBody>
      </p:sp>
    </p:spTree>
    <p:extLst>
      <p:ext uri="{BB962C8B-B14F-4D97-AF65-F5344CB8AC3E}">
        <p14:creationId xmlns:p14="http://schemas.microsoft.com/office/powerpoint/2010/main" val="36702682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5F954DD-F398-6BBF-02A6-5D9FB7346F3F}"/>
              </a:ext>
            </a:extLst>
          </p:cNvPr>
          <p:cNvSpPr>
            <a:spLocks noGrp="1"/>
          </p:cNvSpPr>
          <p:nvPr>
            <p:ph type="sldNum" sz="quarter" idx="12"/>
          </p:nvPr>
        </p:nvSpPr>
        <p:spPr/>
        <p:txBody>
          <a:bodyPr/>
          <a:lstStyle/>
          <a:p>
            <a:fld id="{63D8C118-F3CA-134E-B1BE-D13545587C70}" type="slidenum">
              <a:rPr lang="de-DE" smtClean="0"/>
              <a:t>6</a:t>
            </a:fld>
            <a:endParaRPr lang="de-DE"/>
          </a:p>
        </p:txBody>
      </p:sp>
      <p:sp>
        <p:nvSpPr>
          <p:cNvPr id="14" name="TextBox 13">
            <a:extLst>
              <a:ext uri="{FF2B5EF4-FFF2-40B4-BE49-F238E27FC236}">
                <a16:creationId xmlns:a16="http://schemas.microsoft.com/office/drawing/2014/main" id="{465845AB-C034-FF2B-F9F0-C7222AAC5E62}"/>
              </a:ext>
            </a:extLst>
          </p:cNvPr>
          <p:cNvSpPr txBox="1"/>
          <p:nvPr/>
        </p:nvSpPr>
        <p:spPr>
          <a:xfrm>
            <a:off x="-251012" y="663959"/>
            <a:ext cx="12694024" cy="861774"/>
          </a:xfrm>
          <a:prstGeom prst="rect">
            <a:avLst/>
          </a:prstGeom>
          <a:noFill/>
        </p:spPr>
        <p:txBody>
          <a:bodyPr wrap="square">
            <a:spAutoFit/>
          </a:bodyPr>
          <a:lstStyle/>
          <a:p>
            <a:pPr marL="311785" marR="526415"/>
            <a:r>
              <a:rPr lang="de-AT" sz="16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Partner*</a:t>
            </a:r>
            <a:r>
              <a:rPr lang="de-AT" sz="1600" b="1" dirty="0" err="1">
                <a:solidFill>
                  <a:srgbClr val="000000"/>
                </a:solidFill>
                <a:latin typeface="Arial" panose="020B0604020202020204" pitchFamily="34" charset="0"/>
                <a:cs typeface="Arial" panose="020B0604020202020204" pitchFamily="34" charset="0"/>
              </a:rPr>
              <a:t>innenaufgabe</a:t>
            </a:r>
            <a:r>
              <a:rPr lang="de-AT" sz="1600" b="1" dirty="0">
                <a:solidFill>
                  <a:srgbClr val="000000"/>
                </a:solidFill>
                <a:latin typeface="Arial" panose="020B0604020202020204" pitchFamily="34" charset="0"/>
                <a:cs typeface="Arial" panose="020B0604020202020204" pitchFamily="34" charset="0"/>
              </a:rPr>
              <a:t> – Mystery</a:t>
            </a:r>
            <a:r>
              <a:rPr lang="de-AT" sz="16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br>
              <a:rPr lang="de-AT" sz="16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br>
            <a:r>
              <a:rPr lang="de-AT" dirty="0">
                <a:effectLst/>
                <a:latin typeface="Arial" panose="020B0604020202020204" pitchFamily="34" charset="0"/>
                <a:ea typeface="Times New Roman" panose="02020603050405020304" pitchFamily="18" charset="0"/>
                <a:cs typeface="Arial" panose="020B0604020202020204" pitchFamily="34" charset="0"/>
              </a:rPr>
              <a:t>Verbindet die passenden Aussagen links und rechts richtig miteinander und schreibt sie dann in euer GWK-Heft!</a:t>
            </a:r>
          </a:p>
          <a:p>
            <a:pPr marL="311785" marR="526415" indent="0">
              <a:lnSpc>
                <a:spcPct val="100000"/>
              </a:lnSpc>
              <a:spcBef>
                <a:spcPts val="0"/>
              </a:spcBef>
              <a:spcAft>
                <a:spcPts val="0"/>
              </a:spcAft>
              <a:buNone/>
            </a:pPr>
            <a:endParaRPr lang="de-AT" sz="1600" dirty="0">
              <a:effectLst/>
              <a:latin typeface="Arial" panose="020B0604020202020204" pitchFamily="34" charset="0"/>
              <a:ea typeface="Times New Roman" panose="02020603050405020304" pitchFamily="18" charset="0"/>
              <a:cs typeface="Arial" panose="020B0604020202020204" pitchFamily="34" charset="0"/>
            </a:endParaRPr>
          </a:p>
        </p:txBody>
      </p:sp>
      <p:graphicFrame>
        <p:nvGraphicFramePr>
          <p:cNvPr id="15" name="Table 14">
            <a:extLst>
              <a:ext uri="{FF2B5EF4-FFF2-40B4-BE49-F238E27FC236}">
                <a16:creationId xmlns:a16="http://schemas.microsoft.com/office/drawing/2014/main" id="{1CC840D4-B12B-56B5-E21E-1A2AA28577A4}"/>
              </a:ext>
            </a:extLst>
          </p:cNvPr>
          <p:cNvGraphicFramePr>
            <a:graphicFrameLocks noGrp="1"/>
          </p:cNvGraphicFramePr>
          <p:nvPr>
            <p:extLst>
              <p:ext uri="{D42A27DB-BD31-4B8C-83A1-F6EECF244321}">
                <p14:modId xmlns:p14="http://schemas.microsoft.com/office/powerpoint/2010/main" val="2362820260"/>
              </p:ext>
            </p:extLst>
          </p:nvPr>
        </p:nvGraphicFramePr>
        <p:xfrm>
          <a:off x="473581" y="1414005"/>
          <a:ext cx="5066607" cy="4945620"/>
        </p:xfrm>
        <a:graphic>
          <a:graphicData uri="http://schemas.openxmlformats.org/drawingml/2006/table">
            <a:tbl>
              <a:tblPr firstRow="1" firstCol="1" bandRow="1">
                <a:tableStyleId>{93296810-A885-4BE3-A3E7-6D5BEEA58F35}</a:tableStyleId>
              </a:tblPr>
              <a:tblGrid>
                <a:gridCol w="5066607">
                  <a:extLst>
                    <a:ext uri="{9D8B030D-6E8A-4147-A177-3AD203B41FA5}">
                      <a16:colId xmlns:a16="http://schemas.microsoft.com/office/drawing/2014/main" val="3539059153"/>
                    </a:ext>
                  </a:extLst>
                </a:gridCol>
              </a:tblGrid>
              <a:tr h="1236405">
                <a:tc>
                  <a:txBody>
                    <a:bodyPr/>
                    <a:lstStyle/>
                    <a:p>
                      <a:pPr algn="l">
                        <a:lnSpc>
                          <a:spcPct val="100000"/>
                        </a:lnSpc>
                        <a:tabLst>
                          <a:tab pos="1059815" algn="l"/>
                        </a:tabLst>
                      </a:pPr>
                      <a:r>
                        <a:rPr lang="de-AT" sz="1600" b="0" dirty="0">
                          <a:solidFill>
                            <a:schemeClr val="bg1"/>
                          </a:solidFill>
                          <a:effectLst/>
                          <a:latin typeface="Arial" panose="020B0604020202020204" pitchFamily="34" charset="0"/>
                          <a:cs typeface="Arial" panose="020B0604020202020204" pitchFamily="34" charset="0"/>
                        </a:rPr>
                        <a:t>Das </a:t>
                      </a:r>
                      <a:r>
                        <a:rPr lang="de-AT" sz="1600" b="1" dirty="0">
                          <a:solidFill>
                            <a:schemeClr val="bg1"/>
                          </a:solidFill>
                          <a:effectLst/>
                          <a:latin typeface="Arial" panose="020B0604020202020204" pitchFamily="34" charset="0"/>
                          <a:cs typeface="Arial" panose="020B0604020202020204" pitchFamily="34" charset="0"/>
                        </a:rPr>
                        <a:t>Bedürfnis</a:t>
                      </a:r>
                      <a:r>
                        <a:rPr lang="de-AT" sz="1600" b="0" dirty="0">
                          <a:solidFill>
                            <a:schemeClr val="bg1"/>
                          </a:solidFill>
                          <a:effectLst/>
                          <a:latin typeface="Arial" panose="020B0604020202020204" pitchFamily="34" charset="0"/>
                          <a:cs typeface="Arial" panose="020B0604020202020204" pitchFamily="34" charset="0"/>
                        </a:rPr>
                        <a:t> (nach z. B. Schokolade) bedeutet in manchen wirtschaftlichen Theorien …</a:t>
                      </a:r>
                      <a:endParaRPr lang="de-AT" sz="1600" b="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A8768"/>
                    </a:solidFill>
                  </a:tcPr>
                </a:tc>
                <a:extLst>
                  <a:ext uri="{0D108BD9-81ED-4DB2-BD59-A6C34878D82A}">
                    <a16:rowId xmlns:a16="http://schemas.microsoft.com/office/drawing/2014/main" val="1874412070"/>
                  </a:ext>
                </a:extLst>
              </a:tr>
              <a:tr h="1236405">
                <a:tc>
                  <a:txBody>
                    <a:bodyPr/>
                    <a:lstStyle/>
                    <a:p>
                      <a:pPr algn="l">
                        <a:lnSpc>
                          <a:spcPct val="100000"/>
                        </a:lnSpc>
                        <a:tabLst>
                          <a:tab pos="1059815" algn="l"/>
                        </a:tabLst>
                      </a:pPr>
                      <a:r>
                        <a:rPr lang="de-AT" sz="1600" b="0" dirty="0">
                          <a:solidFill>
                            <a:schemeClr val="bg1"/>
                          </a:solidFill>
                          <a:effectLst/>
                          <a:latin typeface="Arial" panose="020B0604020202020204" pitchFamily="34" charset="0"/>
                          <a:cs typeface="Arial" panose="020B0604020202020204" pitchFamily="34" charset="0"/>
                        </a:rPr>
                        <a:t>Wenn Kund*innen </a:t>
                      </a:r>
                      <a:r>
                        <a:rPr lang="de-AT" sz="1600" b="1" dirty="0">
                          <a:solidFill>
                            <a:schemeClr val="bg1"/>
                          </a:solidFill>
                          <a:effectLst/>
                          <a:latin typeface="Arial" panose="020B0604020202020204" pitchFamily="34" charset="0"/>
                          <a:cs typeface="Arial" panose="020B0604020202020204" pitchFamily="34" charset="0"/>
                        </a:rPr>
                        <a:t>mit ihrem Geld </a:t>
                      </a:r>
                      <a:r>
                        <a:rPr lang="de-AT" sz="1600" b="0" dirty="0">
                          <a:solidFill>
                            <a:schemeClr val="bg1"/>
                          </a:solidFill>
                          <a:effectLst/>
                          <a:latin typeface="Arial" panose="020B0604020202020204" pitchFamily="34" charset="0"/>
                          <a:cs typeface="Arial" panose="020B0604020202020204" pitchFamily="34" charset="0"/>
                        </a:rPr>
                        <a:t>(z. B. mit dem monatlichen Einkommen oder Taschengeld) ein Bedürfnis (z. B. einer Schokoladefigur) stillen wollen, …</a:t>
                      </a:r>
                      <a:endParaRPr lang="de-AT" sz="1600" b="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CA972"/>
                    </a:solidFill>
                  </a:tcPr>
                </a:tc>
                <a:extLst>
                  <a:ext uri="{0D108BD9-81ED-4DB2-BD59-A6C34878D82A}">
                    <a16:rowId xmlns:a16="http://schemas.microsoft.com/office/drawing/2014/main" val="870153890"/>
                  </a:ext>
                </a:extLst>
              </a:tr>
              <a:tr h="1236405">
                <a:tc>
                  <a:txBody>
                    <a:bodyPr/>
                    <a:lstStyle/>
                    <a:p>
                      <a:pPr algn="l">
                        <a:lnSpc>
                          <a:spcPct val="100000"/>
                        </a:lnSpc>
                        <a:tabLst>
                          <a:tab pos="1059815" algn="l"/>
                        </a:tabLst>
                      </a:pPr>
                      <a:r>
                        <a:rPr lang="de-AT" sz="1600" b="0" dirty="0">
                          <a:solidFill>
                            <a:schemeClr val="bg1"/>
                          </a:solidFill>
                          <a:effectLst/>
                          <a:latin typeface="Arial" panose="020B0604020202020204" pitchFamily="34" charset="0"/>
                          <a:cs typeface="Arial" panose="020B0604020202020204" pitchFamily="34" charset="0"/>
                        </a:rPr>
                        <a:t>Unter dem </a:t>
                      </a:r>
                      <a:r>
                        <a:rPr lang="de-AT" sz="1600" b="1" dirty="0">
                          <a:solidFill>
                            <a:schemeClr val="bg1"/>
                          </a:solidFill>
                          <a:effectLst/>
                          <a:latin typeface="Arial" panose="020B0604020202020204" pitchFamily="34" charset="0"/>
                          <a:cs typeface="Arial" panose="020B0604020202020204" pitchFamily="34" charset="0"/>
                        </a:rPr>
                        <a:t>Maximalprinzip</a:t>
                      </a:r>
                      <a:r>
                        <a:rPr lang="de-AT" sz="1600" b="0" dirty="0">
                          <a:solidFill>
                            <a:schemeClr val="bg1"/>
                          </a:solidFill>
                          <a:effectLst/>
                          <a:latin typeface="Arial" panose="020B0604020202020204" pitchFamily="34" charset="0"/>
                          <a:cs typeface="Arial" panose="020B0604020202020204" pitchFamily="34" charset="0"/>
                        </a:rPr>
                        <a:t> versteht man, dass…</a:t>
                      </a:r>
                      <a:endParaRPr lang="de-AT" sz="1600" b="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A8768"/>
                    </a:solidFill>
                  </a:tcPr>
                </a:tc>
                <a:extLst>
                  <a:ext uri="{0D108BD9-81ED-4DB2-BD59-A6C34878D82A}">
                    <a16:rowId xmlns:a16="http://schemas.microsoft.com/office/drawing/2014/main" val="1805797274"/>
                  </a:ext>
                </a:extLst>
              </a:tr>
              <a:tr h="1236405">
                <a:tc>
                  <a:txBody>
                    <a:bodyPr/>
                    <a:lstStyle/>
                    <a:p>
                      <a:pPr algn="l">
                        <a:lnSpc>
                          <a:spcPct val="100000"/>
                        </a:lnSpc>
                        <a:tabLst>
                          <a:tab pos="1059815" algn="l"/>
                        </a:tabLst>
                      </a:pPr>
                      <a:r>
                        <a:rPr lang="de-AT" sz="1600" b="0" dirty="0">
                          <a:solidFill>
                            <a:schemeClr val="bg1"/>
                          </a:solidFill>
                          <a:effectLst/>
                          <a:latin typeface="Arial" panose="020B0604020202020204" pitchFamily="34" charset="0"/>
                          <a:cs typeface="Arial" panose="020B0604020202020204" pitchFamily="34" charset="0"/>
                        </a:rPr>
                        <a:t>Wenn ein </a:t>
                      </a:r>
                      <a:r>
                        <a:rPr lang="de-AT" sz="1600" b="1" dirty="0">
                          <a:solidFill>
                            <a:schemeClr val="bg1"/>
                          </a:solidFill>
                          <a:effectLst/>
                          <a:latin typeface="Arial" panose="020B0604020202020204" pitchFamily="34" charset="0"/>
                          <a:cs typeface="Arial" panose="020B0604020202020204" pitchFamily="34" charset="0"/>
                        </a:rPr>
                        <a:t>Ziel</a:t>
                      </a:r>
                      <a:r>
                        <a:rPr lang="de-AT" sz="1600" b="0" dirty="0">
                          <a:solidFill>
                            <a:schemeClr val="bg1"/>
                          </a:solidFill>
                          <a:effectLst/>
                          <a:latin typeface="Arial" panose="020B0604020202020204" pitchFamily="34" charset="0"/>
                          <a:cs typeface="Arial" panose="020B0604020202020204" pitchFamily="34" charset="0"/>
                        </a:rPr>
                        <a:t> </a:t>
                      </a:r>
                      <a:r>
                        <a:rPr lang="de-AT" sz="1600" b="1" dirty="0">
                          <a:solidFill>
                            <a:schemeClr val="bg1"/>
                          </a:solidFill>
                          <a:effectLst/>
                          <a:latin typeface="Arial" panose="020B0604020202020204" pitchFamily="34" charset="0"/>
                          <a:cs typeface="Arial" panose="020B0604020202020204" pitchFamily="34" charset="0"/>
                        </a:rPr>
                        <a:t>vorgegeben</a:t>
                      </a:r>
                      <a:r>
                        <a:rPr lang="de-AT" sz="1600" b="0" dirty="0">
                          <a:solidFill>
                            <a:schemeClr val="bg1"/>
                          </a:solidFill>
                          <a:effectLst/>
                          <a:latin typeface="Arial" panose="020B0604020202020204" pitchFamily="34" charset="0"/>
                          <a:cs typeface="Arial" panose="020B0604020202020204" pitchFamily="34" charset="0"/>
                        </a:rPr>
                        <a:t> ist (z. B. die Versorgung der Region mit Lebensmitteln) und das mit dem </a:t>
                      </a:r>
                      <a:r>
                        <a:rPr lang="de-AT" sz="1600" b="1" dirty="0">
                          <a:solidFill>
                            <a:schemeClr val="bg1"/>
                          </a:solidFill>
                          <a:effectLst/>
                          <a:latin typeface="Arial" panose="020B0604020202020204" pitchFamily="34" charset="0"/>
                          <a:cs typeface="Arial" panose="020B0604020202020204" pitchFamily="34" charset="0"/>
                        </a:rPr>
                        <a:t>kleinsten Einsatz von Ressourcen </a:t>
                      </a:r>
                      <a:r>
                        <a:rPr lang="de-AT" sz="1600" b="0" dirty="0">
                          <a:solidFill>
                            <a:schemeClr val="bg1"/>
                          </a:solidFill>
                          <a:effectLst/>
                          <a:latin typeface="Arial" panose="020B0604020202020204" pitchFamily="34" charset="0"/>
                          <a:cs typeface="Arial" panose="020B0604020202020204" pitchFamily="34" charset="0"/>
                        </a:rPr>
                        <a:t>(z. B. Mitarbeiter- und Lagerkosten) erreicht werden soll, …</a:t>
                      </a:r>
                      <a:endParaRPr lang="de-AT" sz="1600" b="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CA972"/>
                    </a:solidFill>
                  </a:tcPr>
                </a:tc>
                <a:extLst>
                  <a:ext uri="{0D108BD9-81ED-4DB2-BD59-A6C34878D82A}">
                    <a16:rowId xmlns:a16="http://schemas.microsoft.com/office/drawing/2014/main" val="1314817985"/>
                  </a:ext>
                </a:extLst>
              </a:tr>
            </a:tbl>
          </a:graphicData>
        </a:graphic>
      </p:graphicFrame>
      <p:graphicFrame>
        <p:nvGraphicFramePr>
          <p:cNvPr id="16" name="Table 15">
            <a:extLst>
              <a:ext uri="{FF2B5EF4-FFF2-40B4-BE49-F238E27FC236}">
                <a16:creationId xmlns:a16="http://schemas.microsoft.com/office/drawing/2014/main" id="{515E8B04-B276-7834-21A9-FAC4462555C2}"/>
              </a:ext>
            </a:extLst>
          </p:cNvPr>
          <p:cNvGraphicFramePr>
            <a:graphicFrameLocks noGrp="1"/>
          </p:cNvGraphicFramePr>
          <p:nvPr>
            <p:extLst>
              <p:ext uri="{D42A27DB-BD31-4B8C-83A1-F6EECF244321}">
                <p14:modId xmlns:p14="http://schemas.microsoft.com/office/powerpoint/2010/main" val="2642704972"/>
              </p:ext>
            </p:extLst>
          </p:nvPr>
        </p:nvGraphicFramePr>
        <p:xfrm>
          <a:off x="6745359" y="1410732"/>
          <a:ext cx="4973060" cy="4945620"/>
        </p:xfrm>
        <a:graphic>
          <a:graphicData uri="http://schemas.openxmlformats.org/drawingml/2006/table">
            <a:tbl>
              <a:tblPr firstRow="1" firstCol="1" bandRow="1">
                <a:tableStyleId>{93296810-A885-4BE3-A3E7-6D5BEEA58F35}</a:tableStyleId>
              </a:tblPr>
              <a:tblGrid>
                <a:gridCol w="4973060">
                  <a:extLst>
                    <a:ext uri="{9D8B030D-6E8A-4147-A177-3AD203B41FA5}">
                      <a16:colId xmlns:a16="http://schemas.microsoft.com/office/drawing/2014/main" val="718254492"/>
                    </a:ext>
                  </a:extLst>
                </a:gridCol>
              </a:tblGrid>
              <a:tr h="1236405">
                <a:tc>
                  <a:txBody>
                    <a:bodyPr/>
                    <a:lstStyle/>
                    <a:p>
                      <a:pPr algn="r">
                        <a:lnSpc>
                          <a:spcPct val="100000"/>
                        </a:lnSpc>
                        <a:tabLst>
                          <a:tab pos="914400" algn="l"/>
                          <a:tab pos="1059815" algn="l"/>
                        </a:tabLst>
                      </a:pPr>
                      <a:r>
                        <a:rPr lang="de-AT" sz="1600" b="0" dirty="0">
                          <a:solidFill>
                            <a:schemeClr val="bg1"/>
                          </a:solidFill>
                          <a:effectLst/>
                          <a:latin typeface="Arial" panose="020B0604020202020204" pitchFamily="34" charset="0"/>
                          <a:cs typeface="Arial" panose="020B0604020202020204" pitchFamily="34" charset="0"/>
                        </a:rPr>
                        <a:t>… spricht man von einem konkreten </a:t>
                      </a:r>
                      <a:r>
                        <a:rPr lang="de-AT" sz="1600" b="1" dirty="0">
                          <a:solidFill>
                            <a:schemeClr val="bg1"/>
                          </a:solidFill>
                          <a:effectLst/>
                          <a:latin typeface="Arial" panose="020B0604020202020204" pitchFamily="34" charset="0"/>
                          <a:cs typeface="Arial" panose="020B0604020202020204" pitchFamily="34" charset="0"/>
                        </a:rPr>
                        <a:t>Bedarf</a:t>
                      </a:r>
                      <a:r>
                        <a:rPr lang="de-AT" sz="1600" b="0" dirty="0">
                          <a:solidFill>
                            <a:schemeClr val="bg1"/>
                          </a:solidFill>
                          <a:effectLst/>
                          <a:latin typeface="Arial" panose="020B0604020202020204" pitchFamily="34" charset="0"/>
                          <a:cs typeface="Arial" panose="020B0604020202020204" pitchFamily="34" charset="0"/>
                        </a:rPr>
                        <a:t> </a:t>
                      </a:r>
                      <a:br>
                        <a:rPr lang="de-AT" sz="1600" b="0" dirty="0">
                          <a:solidFill>
                            <a:schemeClr val="bg1"/>
                          </a:solidFill>
                          <a:effectLst/>
                          <a:latin typeface="Arial" panose="020B0604020202020204" pitchFamily="34" charset="0"/>
                          <a:cs typeface="Arial" panose="020B0604020202020204" pitchFamily="34" charset="0"/>
                        </a:rPr>
                      </a:br>
                      <a:r>
                        <a:rPr lang="de-AT" sz="1600" b="0" dirty="0">
                          <a:solidFill>
                            <a:schemeClr val="bg1"/>
                          </a:solidFill>
                          <a:effectLst/>
                          <a:latin typeface="Arial" panose="020B0604020202020204" pitchFamily="34" charset="0"/>
                          <a:cs typeface="Arial" panose="020B0604020202020204" pitchFamily="34" charset="0"/>
                        </a:rPr>
                        <a:t>(z. B. den Kauf von Schokoladefiguren).</a:t>
                      </a:r>
                      <a:endParaRPr lang="de-AT" sz="1600" b="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067678648"/>
                  </a:ext>
                </a:extLst>
              </a:tr>
              <a:tr h="1236405">
                <a:tc>
                  <a:txBody>
                    <a:bodyPr/>
                    <a:lstStyle/>
                    <a:p>
                      <a:pPr algn="r">
                        <a:lnSpc>
                          <a:spcPct val="100000"/>
                        </a:lnSpc>
                        <a:tabLst>
                          <a:tab pos="914400" algn="l"/>
                          <a:tab pos="1059815" algn="l"/>
                        </a:tabLst>
                      </a:pPr>
                      <a:r>
                        <a:rPr lang="de-AT" sz="1600" b="0" dirty="0">
                          <a:solidFill>
                            <a:schemeClr val="bg1"/>
                          </a:solidFill>
                          <a:effectLst/>
                          <a:latin typeface="Arial" panose="020B0604020202020204" pitchFamily="34" charset="0"/>
                          <a:cs typeface="Arial" panose="020B0604020202020204" pitchFamily="34" charset="0"/>
                        </a:rPr>
                        <a:t>… </a:t>
                      </a:r>
                      <a:r>
                        <a:rPr lang="de-AT" sz="1600" b="1" dirty="0">
                          <a:solidFill>
                            <a:schemeClr val="bg1"/>
                          </a:solidFill>
                          <a:effectLst/>
                          <a:latin typeface="Arial" panose="020B0604020202020204" pitchFamily="34" charset="0"/>
                          <a:cs typeface="Arial" panose="020B0604020202020204" pitchFamily="34" charset="0"/>
                        </a:rPr>
                        <a:t>mit vorgegebenen Mitteln </a:t>
                      </a:r>
                      <a:r>
                        <a:rPr lang="de-AT" sz="1600" b="0" dirty="0">
                          <a:solidFill>
                            <a:schemeClr val="bg1"/>
                          </a:solidFill>
                          <a:effectLst/>
                          <a:latin typeface="Arial" panose="020B0604020202020204" pitchFamily="34" charset="0"/>
                          <a:cs typeface="Arial" panose="020B0604020202020204" pitchFamily="34" charset="0"/>
                        </a:rPr>
                        <a:t>(z. B. einer fixen Anzahl </a:t>
                      </a:r>
                      <a:r>
                        <a:rPr lang="de-AT" sz="1600" b="0">
                          <a:solidFill>
                            <a:schemeClr val="bg1"/>
                          </a:solidFill>
                          <a:effectLst/>
                          <a:latin typeface="Arial" panose="020B0604020202020204" pitchFamily="34" charset="0"/>
                          <a:cs typeface="Arial" panose="020B0604020202020204" pitchFamily="34" charset="0"/>
                        </a:rPr>
                        <a:t>von Lkw-Fahrten</a:t>
                      </a:r>
                      <a:r>
                        <a:rPr lang="de-AT" sz="1600" b="0" dirty="0">
                          <a:solidFill>
                            <a:schemeClr val="bg1"/>
                          </a:solidFill>
                          <a:effectLst/>
                          <a:latin typeface="Arial" panose="020B0604020202020204" pitchFamily="34" charset="0"/>
                          <a:cs typeface="Arial" panose="020B0604020202020204" pitchFamily="34" charset="0"/>
                        </a:rPr>
                        <a:t>) das Ziel (z. B. das Beliefern vieler Supermärkten) bestmöglich erreicht wird.</a:t>
                      </a:r>
                      <a:endParaRPr lang="de-AT" sz="1600" b="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extLst>
                  <a:ext uri="{0D108BD9-81ED-4DB2-BD59-A6C34878D82A}">
                    <a16:rowId xmlns:a16="http://schemas.microsoft.com/office/drawing/2014/main" val="1429013090"/>
                  </a:ext>
                </a:extLst>
              </a:tr>
              <a:tr h="1236405">
                <a:tc>
                  <a:txBody>
                    <a:bodyPr/>
                    <a:lstStyle/>
                    <a:p>
                      <a:pPr algn="r">
                        <a:lnSpc>
                          <a:spcPct val="100000"/>
                        </a:lnSpc>
                        <a:tabLst>
                          <a:tab pos="914400" algn="l"/>
                          <a:tab pos="1059815" algn="l"/>
                        </a:tabLst>
                      </a:pPr>
                      <a:r>
                        <a:rPr lang="de-AT" sz="1600" b="0" dirty="0">
                          <a:solidFill>
                            <a:schemeClr val="bg1"/>
                          </a:solidFill>
                          <a:effectLst/>
                          <a:latin typeface="Arial" panose="020B0604020202020204" pitchFamily="34" charset="0"/>
                          <a:cs typeface="Arial" panose="020B0604020202020204" pitchFamily="34" charset="0"/>
                        </a:rPr>
                        <a:t>… dann handelt es sich um das </a:t>
                      </a:r>
                      <a:r>
                        <a:rPr lang="de-AT" sz="1600" b="1" dirty="0">
                          <a:solidFill>
                            <a:schemeClr val="bg1"/>
                          </a:solidFill>
                          <a:effectLst/>
                          <a:latin typeface="Arial" panose="020B0604020202020204" pitchFamily="34" charset="0"/>
                          <a:cs typeface="Arial" panose="020B0604020202020204" pitchFamily="34" charset="0"/>
                        </a:rPr>
                        <a:t>Minimalprinzip</a:t>
                      </a:r>
                      <a:r>
                        <a:rPr lang="de-AT" sz="1600" b="0" dirty="0">
                          <a:solidFill>
                            <a:schemeClr val="bg1"/>
                          </a:solidFill>
                          <a:effectLst/>
                          <a:latin typeface="Arial" panose="020B0604020202020204" pitchFamily="34" charset="0"/>
                          <a:cs typeface="Arial" panose="020B0604020202020204" pitchFamily="34" charset="0"/>
                        </a:rPr>
                        <a:t>. </a:t>
                      </a:r>
                    </a:p>
                    <a:p>
                      <a:pPr algn="r">
                        <a:lnSpc>
                          <a:spcPct val="100000"/>
                        </a:lnSpc>
                        <a:tabLst>
                          <a:tab pos="914400" algn="l"/>
                          <a:tab pos="1059815" algn="l"/>
                        </a:tabLst>
                      </a:pPr>
                      <a:r>
                        <a:rPr lang="de-AT" sz="1600" b="0" dirty="0">
                          <a:solidFill>
                            <a:schemeClr val="bg1"/>
                          </a:solidFill>
                          <a:effectLst/>
                          <a:latin typeface="Arial" panose="020B0604020202020204" pitchFamily="34" charset="0"/>
                          <a:cs typeface="Arial" panose="020B0604020202020204" pitchFamily="34" charset="0"/>
                        </a:rPr>
                        <a:t>Manchmal auch Sparprinzip genannt.</a:t>
                      </a:r>
                      <a:endParaRPr lang="de-AT" sz="1600" b="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3441678569"/>
                  </a:ext>
                </a:extLst>
              </a:tr>
              <a:tr h="1236405">
                <a:tc>
                  <a:txBody>
                    <a:bodyPr/>
                    <a:lstStyle/>
                    <a:p>
                      <a:pPr algn="r">
                        <a:lnSpc>
                          <a:spcPct val="100000"/>
                        </a:lnSpc>
                        <a:tabLst>
                          <a:tab pos="914400" algn="l"/>
                          <a:tab pos="1059815" algn="l"/>
                        </a:tabLst>
                      </a:pPr>
                      <a:r>
                        <a:rPr lang="de-AT" sz="1600" b="0" dirty="0">
                          <a:solidFill>
                            <a:schemeClr val="bg1"/>
                          </a:solidFill>
                          <a:effectLst/>
                          <a:latin typeface="Arial" panose="020B0604020202020204" pitchFamily="34" charset="0"/>
                          <a:cs typeface="Arial" panose="020B0604020202020204" pitchFamily="34" charset="0"/>
                        </a:rPr>
                        <a:t>… ein</a:t>
                      </a:r>
                      <a:r>
                        <a:rPr lang="de-AT" sz="1600" b="1" dirty="0">
                          <a:solidFill>
                            <a:schemeClr val="bg1"/>
                          </a:solidFill>
                          <a:effectLst/>
                          <a:latin typeface="Arial" panose="020B0604020202020204" pitchFamily="34" charset="0"/>
                          <a:cs typeface="Arial" panose="020B0604020202020204" pitchFamily="34" charset="0"/>
                        </a:rPr>
                        <a:t> allgemeines Mangelempfinden </a:t>
                      </a:r>
                      <a:r>
                        <a:rPr lang="de-AT" sz="1600" b="0" dirty="0">
                          <a:solidFill>
                            <a:schemeClr val="bg1"/>
                          </a:solidFill>
                          <a:effectLst/>
                          <a:latin typeface="Arial" panose="020B0604020202020204" pitchFamily="34" charset="0"/>
                          <a:cs typeface="Arial" panose="020B0604020202020204" pitchFamily="34" charset="0"/>
                        </a:rPr>
                        <a:t>(z. B. nach Schokolade). Aber noch ist unklar, wie genau dieses befriedigt werden soll.</a:t>
                      </a:r>
                      <a:endParaRPr lang="de-AT" sz="1600" b="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extLst>
                  <a:ext uri="{0D108BD9-81ED-4DB2-BD59-A6C34878D82A}">
                    <a16:rowId xmlns:a16="http://schemas.microsoft.com/office/drawing/2014/main" val="3435838858"/>
                  </a:ext>
                </a:extLst>
              </a:tr>
            </a:tbl>
          </a:graphicData>
        </a:graphic>
      </p:graphicFrame>
      <p:sp>
        <p:nvSpPr>
          <p:cNvPr id="17" name="Textfeld 3">
            <a:extLst>
              <a:ext uri="{FF2B5EF4-FFF2-40B4-BE49-F238E27FC236}">
                <a16:creationId xmlns:a16="http://schemas.microsoft.com/office/drawing/2014/main" id="{D26061CB-B901-315F-83F0-B078FEC3EDCD}"/>
              </a:ext>
            </a:extLst>
          </p:cNvPr>
          <p:cNvSpPr txBox="1"/>
          <p:nvPr/>
        </p:nvSpPr>
        <p:spPr>
          <a:xfrm>
            <a:off x="307898" y="74593"/>
            <a:ext cx="11513450" cy="461665"/>
          </a:xfrm>
          <a:prstGeom prst="rect">
            <a:avLst/>
          </a:prstGeom>
          <a:noFill/>
        </p:spPr>
        <p:txBody>
          <a:bodyPr wrap="square" rtlCol="0">
            <a:spAutoFit/>
          </a:bodyPr>
          <a:lstStyle/>
          <a:p>
            <a:pPr algn="ctr"/>
            <a:r>
              <a:rPr lang="de-DE" b="1" dirty="0">
                <a:solidFill>
                  <a:srgbClr val="3A8768"/>
                </a:solidFill>
                <a:effectLst/>
                <a:latin typeface="Arial" panose="020B0604020202020204" pitchFamily="34" charset="0"/>
                <a:ea typeface="Times New Roman" panose="02020603050405020304" pitchFamily="18" charset="0"/>
              </a:rPr>
              <a:t>(optional)</a:t>
            </a:r>
            <a:r>
              <a:rPr lang="de-DE" sz="2400" b="1" dirty="0">
                <a:solidFill>
                  <a:srgbClr val="3A8768"/>
                </a:solidFill>
                <a:effectLst/>
                <a:latin typeface="Arial" panose="020B0604020202020204" pitchFamily="34" charset="0"/>
                <a:ea typeface="Times New Roman" panose="02020603050405020304" pitchFamily="18" charset="0"/>
              </a:rPr>
              <a:t> Mystery Wiederholung</a:t>
            </a:r>
            <a:endParaRPr lang="de-AT" sz="2400" b="1" dirty="0">
              <a:solidFill>
                <a:srgbClr val="3A8768"/>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8711858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DECF94D-CCFD-F50B-5B0A-E43112F0DAA9}"/>
              </a:ext>
            </a:extLst>
          </p:cNvPr>
          <p:cNvSpPr/>
          <p:nvPr/>
        </p:nvSpPr>
        <p:spPr>
          <a:xfrm>
            <a:off x="-62753" y="303597"/>
            <a:ext cx="12326471" cy="674677"/>
          </a:xfrm>
          <a:prstGeom prst="rect">
            <a:avLst/>
          </a:prstGeom>
          <a:solidFill>
            <a:srgbClr val="E12D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pic>
        <p:nvPicPr>
          <p:cNvPr id="11" name="Picture 10">
            <a:extLst>
              <a:ext uri="{FF2B5EF4-FFF2-40B4-BE49-F238E27FC236}">
                <a16:creationId xmlns:a16="http://schemas.microsoft.com/office/drawing/2014/main" id="{58B88829-F323-5727-5F05-FBE631ED181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880050" y="1176049"/>
            <a:ext cx="6754625" cy="4505901"/>
          </a:xfrm>
          <a:prstGeom prst="rect">
            <a:avLst/>
          </a:prstGeom>
        </p:spPr>
      </p:pic>
      <p:sp>
        <p:nvSpPr>
          <p:cNvPr id="12" name="Textfeld 11">
            <a:extLst>
              <a:ext uri="{FF2B5EF4-FFF2-40B4-BE49-F238E27FC236}">
                <a16:creationId xmlns:a16="http://schemas.microsoft.com/office/drawing/2014/main" id="{773C8667-F12C-8E40-8F92-C73CF48DBF75}"/>
              </a:ext>
            </a:extLst>
          </p:cNvPr>
          <p:cNvSpPr txBox="1"/>
          <p:nvPr/>
        </p:nvSpPr>
        <p:spPr>
          <a:xfrm>
            <a:off x="9398706" y="6188288"/>
            <a:ext cx="1219200" cy="246221"/>
          </a:xfrm>
          <a:prstGeom prst="rect">
            <a:avLst/>
          </a:prstGeom>
          <a:noFill/>
        </p:spPr>
        <p:txBody>
          <a:bodyPr wrap="square" rtlCol="0">
            <a:spAutoFit/>
          </a:bodyPr>
          <a:lstStyle/>
          <a:p>
            <a:pPr algn="r"/>
            <a:r>
              <a:rPr lang="de-DE" sz="1000" dirty="0">
                <a:solidFill>
                  <a:schemeClr val="tx1">
                    <a:lumMod val="50000"/>
                    <a:lumOff val="50000"/>
                  </a:schemeClr>
                </a:solidFill>
                <a:latin typeface="Arial" panose="020B0604020202020204" pitchFamily="34" charset="0"/>
                <a:cs typeface="Arial" panose="020B0604020202020204" pitchFamily="34" charset="0"/>
              </a:rPr>
              <a:t>gefördert von</a:t>
            </a:r>
          </a:p>
        </p:txBody>
      </p:sp>
      <p:sp>
        <p:nvSpPr>
          <p:cNvPr id="2" name="Foliennummernplatzhalter 1"/>
          <p:cNvSpPr>
            <a:spLocks noGrp="1"/>
          </p:cNvSpPr>
          <p:nvPr>
            <p:ph type="sldNum" sz="quarter" idx="12"/>
          </p:nvPr>
        </p:nvSpPr>
        <p:spPr>
          <a:xfrm>
            <a:off x="9109525" y="166984"/>
            <a:ext cx="2743200" cy="365125"/>
          </a:xfrm>
        </p:spPr>
        <p:txBody>
          <a:bodyPr/>
          <a:lstStyle/>
          <a:p>
            <a:fld id="{63D8C118-F3CA-134E-B1BE-D13545587C70}" type="slidenum">
              <a:rPr lang="de-DE" smtClean="0"/>
              <a:t>7</a:t>
            </a:fld>
            <a:endParaRPr lang="de-DE"/>
          </a:p>
        </p:txBody>
      </p:sp>
      <p:pic>
        <p:nvPicPr>
          <p:cNvPr id="2050" name="Picture 2" descr="INSERT-Money LOGO_RGB_1"/>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94695" y="5659821"/>
            <a:ext cx="19812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3" descr="2015 Logo Eurologisch"/>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0709934" y="5974766"/>
            <a:ext cx="965393" cy="531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a:extLst>
              <a:ext uri="{FF2B5EF4-FFF2-40B4-BE49-F238E27FC236}">
                <a16:creationId xmlns:a16="http://schemas.microsoft.com/office/drawing/2014/main" id="{4CAECCFE-DDE0-22FE-B86E-8C1D589A79E8}"/>
              </a:ext>
            </a:extLst>
          </p:cNvPr>
          <p:cNvSpPr>
            <a:spLocks noGrp="1"/>
          </p:cNvSpPr>
          <p:nvPr>
            <p:ph type="title"/>
          </p:nvPr>
        </p:nvSpPr>
        <p:spPr>
          <a:xfrm>
            <a:off x="838200" y="328520"/>
            <a:ext cx="10515600" cy="683745"/>
          </a:xfrm>
        </p:spPr>
        <p:txBody>
          <a:bodyPr>
            <a:noAutofit/>
          </a:bodyPr>
          <a:lstStyle/>
          <a:p>
            <a:pPr algn="ctr"/>
            <a:r>
              <a:rPr lang="de-DE" sz="2800" b="1" i="1" dirty="0">
                <a:solidFill>
                  <a:schemeClr val="bg1"/>
                </a:solidFill>
                <a:latin typeface="Arial" panose="020B0604020202020204" pitchFamily="34" charset="0"/>
                <a:cs typeface="Arial" panose="020B0604020202020204" pitchFamily="34" charset="0"/>
              </a:rPr>
              <a:t>„Welchen Preis soll die Schokolade haben?“</a:t>
            </a:r>
            <a:endParaRPr lang="de-AT" sz="2800" b="1" i="1" dirty="0">
              <a:solidFill>
                <a:schemeClr val="bg1"/>
              </a:solidFill>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6C5F31B9-DAEA-907C-1C58-4BEC8BC2FA8E}"/>
              </a:ext>
            </a:extLst>
          </p:cNvPr>
          <p:cNvSpPr txBox="1"/>
          <p:nvPr/>
        </p:nvSpPr>
        <p:spPr>
          <a:xfrm>
            <a:off x="5075152" y="2831796"/>
            <a:ext cx="1826535" cy="1323439"/>
          </a:xfrm>
          <a:prstGeom prst="rect">
            <a:avLst/>
          </a:prstGeom>
          <a:noFill/>
        </p:spPr>
        <p:txBody>
          <a:bodyPr wrap="square" rtlCol="0">
            <a:spAutoFit/>
          </a:bodyPr>
          <a:lstStyle/>
          <a:p>
            <a:pPr algn="ctr"/>
            <a:r>
              <a:rPr lang="de-DE" sz="8000" b="1" dirty="0">
                <a:solidFill>
                  <a:srgbClr val="FF0000"/>
                </a:solidFill>
                <a:latin typeface="Malgun Gothic" panose="020B0503020000020004" pitchFamily="34" charset="-127"/>
                <a:ea typeface="Malgun Gothic" panose="020B0503020000020004" pitchFamily="34" charset="-127"/>
                <a:cs typeface="Arial" panose="020B0604020202020204" pitchFamily="34" charset="0"/>
              </a:rPr>
              <a:t>?</a:t>
            </a:r>
            <a:endParaRPr lang="de-AT" sz="2400" b="1" dirty="0">
              <a:solidFill>
                <a:srgbClr val="FF0000"/>
              </a:solidFill>
              <a:latin typeface="Malgun Gothic" panose="020B0503020000020004" pitchFamily="34" charset="-127"/>
              <a:ea typeface="Malgun Gothic" panose="020B0503020000020004" pitchFamily="34" charset="-127"/>
              <a:cs typeface="Arial" panose="020B0604020202020204" pitchFamily="34" charset="0"/>
            </a:endParaRPr>
          </a:p>
        </p:txBody>
      </p:sp>
      <p:sp>
        <p:nvSpPr>
          <p:cNvPr id="4" name="Textfeld 3">
            <a:extLst>
              <a:ext uri="{FF2B5EF4-FFF2-40B4-BE49-F238E27FC236}">
                <a16:creationId xmlns:a16="http://schemas.microsoft.com/office/drawing/2014/main" id="{EADCB7FC-C982-6670-FEBB-5D10F77CC103}"/>
              </a:ext>
            </a:extLst>
          </p:cNvPr>
          <p:cNvSpPr txBox="1"/>
          <p:nvPr/>
        </p:nvSpPr>
        <p:spPr>
          <a:xfrm>
            <a:off x="2880050" y="5681950"/>
            <a:ext cx="6754625" cy="261610"/>
          </a:xfrm>
          <a:prstGeom prst="rect">
            <a:avLst/>
          </a:prstGeom>
          <a:noFill/>
        </p:spPr>
        <p:txBody>
          <a:bodyPr wrap="square" rtlCol="0">
            <a:spAutoFit/>
          </a:bodyPr>
          <a:lstStyle/>
          <a:p>
            <a:pPr algn="r"/>
            <a:r>
              <a:rPr lang="de-AT" sz="1100" dirty="0">
                <a:latin typeface="Arial" panose="020B0604020202020204" pitchFamily="34" charset="0"/>
                <a:cs typeface="Arial" panose="020B0604020202020204" pitchFamily="34" charset="0"/>
              </a:rPr>
              <a:t>(Reckmann 2013)</a:t>
            </a:r>
          </a:p>
        </p:txBody>
      </p:sp>
    </p:spTree>
    <p:extLst>
      <p:ext uri="{BB962C8B-B14F-4D97-AF65-F5344CB8AC3E}">
        <p14:creationId xmlns:p14="http://schemas.microsoft.com/office/powerpoint/2010/main" val="41481938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B902C42-9C01-B639-6E8A-39B62BEF49BA}"/>
              </a:ext>
            </a:extLst>
          </p:cNvPr>
          <p:cNvSpPr/>
          <p:nvPr/>
        </p:nvSpPr>
        <p:spPr>
          <a:xfrm>
            <a:off x="-62754" y="960818"/>
            <a:ext cx="12317507" cy="492846"/>
          </a:xfrm>
          <a:prstGeom prst="rect">
            <a:avLst/>
          </a:prstGeom>
          <a:solidFill>
            <a:srgbClr val="3A876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2" name="Textfeld 11">
            <a:extLst>
              <a:ext uri="{FF2B5EF4-FFF2-40B4-BE49-F238E27FC236}">
                <a16:creationId xmlns:a16="http://schemas.microsoft.com/office/drawing/2014/main" id="{773C8667-F12C-8E40-8F92-C73CF48DBF75}"/>
              </a:ext>
            </a:extLst>
          </p:cNvPr>
          <p:cNvSpPr txBox="1"/>
          <p:nvPr/>
        </p:nvSpPr>
        <p:spPr>
          <a:xfrm>
            <a:off x="9398706" y="6188288"/>
            <a:ext cx="1219200" cy="246221"/>
          </a:xfrm>
          <a:prstGeom prst="rect">
            <a:avLst/>
          </a:prstGeom>
          <a:noFill/>
        </p:spPr>
        <p:txBody>
          <a:bodyPr wrap="square" rtlCol="0">
            <a:spAutoFit/>
          </a:bodyPr>
          <a:lstStyle/>
          <a:p>
            <a:pPr algn="r"/>
            <a:r>
              <a:rPr lang="de-DE" sz="1000" dirty="0">
                <a:solidFill>
                  <a:schemeClr val="tx1">
                    <a:lumMod val="50000"/>
                    <a:lumOff val="50000"/>
                  </a:schemeClr>
                </a:solidFill>
                <a:latin typeface="Arial" panose="020B0604020202020204" pitchFamily="34" charset="0"/>
                <a:cs typeface="Arial" panose="020B0604020202020204" pitchFamily="34" charset="0"/>
              </a:rPr>
              <a:t>gefördert von</a:t>
            </a:r>
          </a:p>
        </p:txBody>
      </p:sp>
      <p:sp>
        <p:nvSpPr>
          <p:cNvPr id="2" name="Foliennummernplatzhalter 1"/>
          <p:cNvSpPr>
            <a:spLocks noGrp="1"/>
          </p:cNvSpPr>
          <p:nvPr>
            <p:ph type="sldNum" sz="quarter" idx="12"/>
          </p:nvPr>
        </p:nvSpPr>
        <p:spPr>
          <a:xfrm>
            <a:off x="9109525" y="166984"/>
            <a:ext cx="2743200" cy="365125"/>
          </a:xfrm>
        </p:spPr>
        <p:txBody>
          <a:bodyPr/>
          <a:lstStyle/>
          <a:p>
            <a:fld id="{63D8C118-F3CA-134E-B1BE-D13545587C70}" type="slidenum">
              <a:rPr lang="de-DE" smtClean="0"/>
              <a:t>8</a:t>
            </a:fld>
            <a:endParaRPr lang="de-DE"/>
          </a:p>
        </p:txBody>
      </p:sp>
      <p:pic>
        <p:nvPicPr>
          <p:cNvPr id="2050" name="Picture 2" descr="INSERT-Money LOGO_RGB_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94695" y="5659821"/>
            <a:ext cx="19812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3" descr="2015 Logo Eurologisch"/>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0709934" y="5974766"/>
            <a:ext cx="965393" cy="531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feld 3">
            <a:extLst>
              <a:ext uri="{FF2B5EF4-FFF2-40B4-BE49-F238E27FC236}">
                <a16:creationId xmlns:a16="http://schemas.microsoft.com/office/drawing/2014/main" id="{90A64920-A0EC-6F1C-567C-B1C88FDDDAB2}"/>
              </a:ext>
            </a:extLst>
          </p:cNvPr>
          <p:cNvSpPr txBox="1"/>
          <p:nvPr/>
        </p:nvSpPr>
        <p:spPr>
          <a:xfrm>
            <a:off x="307898" y="200215"/>
            <a:ext cx="11513450" cy="738664"/>
          </a:xfrm>
          <a:prstGeom prst="rect">
            <a:avLst/>
          </a:prstGeom>
          <a:noFill/>
        </p:spPr>
        <p:txBody>
          <a:bodyPr wrap="square" rtlCol="0">
            <a:spAutoFit/>
          </a:bodyPr>
          <a:lstStyle/>
          <a:p>
            <a:pPr algn="ctr"/>
            <a:r>
              <a:rPr lang="de-DE" sz="2400" b="1" dirty="0">
                <a:solidFill>
                  <a:srgbClr val="3A8768"/>
                </a:solidFill>
                <a:latin typeface="Arial" panose="020B0604020202020204" pitchFamily="34" charset="0"/>
                <a:cs typeface="Arial" panose="020B0604020202020204" pitchFamily="34" charset="0"/>
              </a:rPr>
              <a:t>Süße Entwürfe – wir pitchen unsere Schokoladekreation</a:t>
            </a:r>
            <a:r>
              <a:rPr lang="de-DE" sz="1800" dirty="0">
                <a:solidFill>
                  <a:srgbClr val="000000"/>
                </a:solidFill>
                <a:effectLst/>
                <a:latin typeface="Arial" panose="020B0604020202020204" pitchFamily="34" charset="0"/>
                <a:ea typeface="Times New Roman" panose="02020603050405020304" pitchFamily="18" charset="0"/>
              </a:rPr>
              <a:t> </a:t>
            </a:r>
            <a:br>
              <a:rPr lang="de-DE" sz="1800" dirty="0">
                <a:solidFill>
                  <a:srgbClr val="000000"/>
                </a:solidFill>
                <a:effectLst/>
                <a:latin typeface="Arial" panose="020B0604020202020204" pitchFamily="34" charset="0"/>
                <a:ea typeface="Times New Roman" panose="02020603050405020304" pitchFamily="18" charset="0"/>
              </a:rPr>
            </a:br>
            <a:r>
              <a:rPr lang="de-DE" sz="1800" dirty="0">
                <a:solidFill>
                  <a:srgbClr val="000000"/>
                </a:solidFill>
                <a:effectLst/>
                <a:latin typeface="Arial" panose="020B0604020202020204" pitchFamily="34" charset="0"/>
                <a:ea typeface="Times New Roman" panose="02020603050405020304" pitchFamily="18" charset="0"/>
              </a:rPr>
              <a:t>Aufgabenstellung zum Schokoladeentwurf</a:t>
            </a:r>
            <a:endParaRPr lang="de-AT" sz="1800" dirty="0">
              <a:effectLst/>
              <a:latin typeface="Times New Roman" panose="02020603050405020304" pitchFamily="18" charset="0"/>
              <a:ea typeface="Times New Roman" panose="02020603050405020304" pitchFamily="18" charset="0"/>
            </a:endParaRPr>
          </a:p>
        </p:txBody>
      </p:sp>
      <p:sp>
        <p:nvSpPr>
          <p:cNvPr id="4" name="Content Placeholder 3">
            <a:extLst>
              <a:ext uri="{FF2B5EF4-FFF2-40B4-BE49-F238E27FC236}">
                <a16:creationId xmlns:a16="http://schemas.microsoft.com/office/drawing/2014/main" id="{5CCC08BF-1636-E67C-4519-C18B5F0A0656}"/>
              </a:ext>
            </a:extLst>
          </p:cNvPr>
          <p:cNvSpPr>
            <a:spLocks noGrp="1"/>
          </p:cNvSpPr>
          <p:nvPr>
            <p:ph idx="1"/>
          </p:nvPr>
        </p:nvSpPr>
        <p:spPr>
          <a:xfrm>
            <a:off x="806822" y="1521970"/>
            <a:ext cx="10515600" cy="4452796"/>
          </a:xfrm>
        </p:spPr>
        <p:txBody>
          <a:bodyPr>
            <a:noAutofit/>
          </a:bodyPr>
          <a:lstStyle/>
          <a:p>
            <a:pPr marL="311785" marR="526415" indent="0">
              <a:lnSpc>
                <a:spcPct val="100000"/>
              </a:lnSpc>
              <a:spcBef>
                <a:spcPts val="0"/>
              </a:spcBef>
              <a:spcAft>
                <a:spcPts val="0"/>
              </a:spcAft>
              <a:buNone/>
            </a:pPr>
            <a:r>
              <a:rPr lang="de-AT" sz="17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Gruppenaufgabe – entwerft eine Schokoladetafel</a:t>
            </a:r>
            <a:endParaRPr lang="de-AT" sz="1700" dirty="0">
              <a:effectLst/>
              <a:latin typeface="Arial" panose="020B0604020202020204" pitchFamily="34" charset="0"/>
              <a:ea typeface="Times New Roman" panose="02020603050405020304" pitchFamily="18" charset="0"/>
              <a:cs typeface="Arial" panose="020B0604020202020204" pitchFamily="34" charset="0"/>
            </a:endParaRPr>
          </a:p>
          <a:p>
            <a:pPr marL="311785" marR="526415" indent="0">
              <a:lnSpc>
                <a:spcPct val="100000"/>
              </a:lnSpc>
              <a:spcBef>
                <a:spcPts val="0"/>
              </a:spcBef>
              <a:buNone/>
            </a:pPr>
            <a:r>
              <a:rPr lang="de-AT" sz="17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Eure Kleingruppe entwirft mit dem bisher erworbenen Wissen gemeinsam ein Schokoladetafel- Konzept! Auf Arbeitsblatt </a:t>
            </a:r>
            <a:r>
              <a:rPr lang="de-AT" sz="17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M9</a:t>
            </a:r>
            <a:r>
              <a:rPr lang="de-AT" sz="17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de-DE" sz="1700" b="1" dirty="0">
                <a:solidFill>
                  <a:srgbClr val="009A5C"/>
                </a:solidFill>
                <a:effectLst/>
                <a:latin typeface="Arial" panose="020B0604020202020204" pitchFamily="34" charset="0"/>
                <a:ea typeface="Times New Roman" panose="02020603050405020304" pitchFamily="18" charset="0"/>
              </a:rPr>
              <a:t>„Süße Entwürfe – wir pitchen unsere Schokoladekreation“ </a:t>
            </a:r>
            <a:r>
              <a:rPr lang="de-AT" sz="17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könnt ihre eure Ideen festhalten.</a:t>
            </a:r>
            <a:endParaRPr lang="de-DE" sz="1700" dirty="0">
              <a:effectLst/>
              <a:highlight>
                <a:srgbClr val="FFFF00"/>
              </a:highlight>
              <a:latin typeface="Arial" panose="020B0604020202020204" pitchFamily="34" charset="0"/>
              <a:ea typeface="Times New Roman" panose="02020603050405020304" pitchFamily="18" charset="0"/>
              <a:cs typeface="Arial" panose="020B0604020202020204" pitchFamily="34" charset="0"/>
            </a:endParaRPr>
          </a:p>
          <a:p>
            <a:pPr marL="311785" marR="526415" indent="0">
              <a:lnSpc>
                <a:spcPct val="100000"/>
              </a:lnSpc>
              <a:spcBef>
                <a:spcPts val="0"/>
              </a:spcBef>
              <a:spcAft>
                <a:spcPts val="0"/>
              </a:spcAft>
              <a:buNone/>
            </a:pPr>
            <a:endParaRPr lang="de-AT" sz="1700" dirty="0">
              <a:solidFill>
                <a:srgbClr val="000000"/>
              </a:solidFill>
              <a:effectLst/>
              <a:highlight>
                <a:srgbClr val="FFFF00"/>
              </a:highlight>
              <a:latin typeface="Arial" panose="020B0604020202020204" pitchFamily="34" charset="0"/>
              <a:ea typeface="Times New Roman" panose="02020603050405020304" pitchFamily="18" charset="0"/>
              <a:cs typeface="Arial" panose="020B0604020202020204" pitchFamily="34" charset="0"/>
            </a:endParaRPr>
          </a:p>
          <a:p>
            <a:pPr marL="311785" marR="526415" indent="0">
              <a:lnSpc>
                <a:spcPct val="100000"/>
              </a:lnSpc>
              <a:spcBef>
                <a:spcPts val="0"/>
              </a:spcBef>
              <a:spcAft>
                <a:spcPts val="0"/>
              </a:spcAft>
              <a:buNone/>
            </a:pPr>
            <a:r>
              <a:rPr lang="de-AT" sz="17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Vorgangsweise</a:t>
            </a:r>
            <a:r>
              <a:rPr lang="de-AT" sz="17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lang="de-AT" sz="1700" dirty="0">
              <a:effectLst/>
              <a:latin typeface="Arial" panose="020B0604020202020204" pitchFamily="34" charset="0"/>
              <a:ea typeface="Times New Roman" panose="02020603050405020304" pitchFamily="18" charset="0"/>
              <a:cs typeface="Arial" panose="020B0604020202020204" pitchFamily="34" charset="0"/>
            </a:endParaRPr>
          </a:p>
          <a:p>
            <a:pPr marL="956310" indent="-285750">
              <a:lnSpc>
                <a:spcPct val="100000"/>
              </a:lnSpc>
              <a:spcBef>
                <a:spcPts val="0"/>
              </a:spcBef>
              <a:buFont typeface="Wingdings" panose="05000000000000000000" pitchFamily="2" charset="2"/>
              <a:buChar char="§"/>
              <a:tabLst>
                <a:tab pos="914400" algn="l"/>
                <a:tab pos="1059815" algn="l"/>
              </a:tabLst>
            </a:pPr>
            <a:r>
              <a:rPr lang="de-DE" sz="17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Einigt euch, was das „</a:t>
            </a:r>
            <a:r>
              <a:rPr lang="de-DE" sz="1700" u="sng"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Besondere</a:t>
            </a:r>
            <a:r>
              <a:rPr lang="de-DE" sz="17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an eurer Schokolade ist (z. B. </a:t>
            </a:r>
            <a:r>
              <a:rPr lang="de-DE" sz="1700" dirty="0">
                <a:solidFill>
                  <a:srgbClr val="000000"/>
                </a:solidFill>
                <a:latin typeface="Arial" panose="020B0604020202020204" pitchFamily="34" charset="0"/>
                <a:ea typeface="Times New Roman" panose="02020603050405020304" pitchFamily="18" charset="0"/>
                <a:cs typeface="Arial" panose="020B0604020202020204" pitchFamily="34" charset="0"/>
              </a:rPr>
              <a:t>besondere</a:t>
            </a:r>
            <a:r>
              <a:rPr lang="de-DE" sz="17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Zutaten oder Edition).</a:t>
            </a:r>
          </a:p>
          <a:p>
            <a:pPr marL="956310" indent="-285750">
              <a:lnSpc>
                <a:spcPct val="100000"/>
              </a:lnSpc>
              <a:spcBef>
                <a:spcPts val="0"/>
              </a:spcBef>
              <a:buFont typeface="Wingdings" panose="05000000000000000000" pitchFamily="2" charset="2"/>
              <a:buChar char="§"/>
              <a:tabLst>
                <a:tab pos="914400" algn="l"/>
                <a:tab pos="1059815" algn="l"/>
              </a:tabLst>
            </a:pPr>
            <a:r>
              <a:rPr lang="de-DE" sz="1700" dirty="0">
                <a:solidFill>
                  <a:srgbClr val="000000"/>
                </a:solidFill>
                <a:latin typeface="Arial" panose="020B0604020202020204" pitchFamily="34" charset="0"/>
                <a:ea typeface="Times New Roman" panose="02020603050405020304" pitchFamily="18" charset="0"/>
                <a:cs typeface="Arial" panose="020B0604020202020204" pitchFamily="34" charset="0"/>
              </a:rPr>
              <a:t>Entscheidet, ob diese Besonderheit eure Schokoladetafel eher zu einer billigen oder teuren Schokolade macht.</a:t>
            </a:r>
          </a:p>
          <a:p>
            <a:pPr marL="956310" indent="-285750">
              <a:lnSpc>
                <a:spcPct val="100000"/>
              </a:lnSpc>
              <a:spcBef>
                <a:spcPts val="0"/>
              </a:spcBef>
              <a:buFont typeface="Wingdings" panose="05000000000000000000" pitchFamily="2" charset="2"/>
              <a:buChar char="§"/>
              <a:tabLst>
                <a:tab pos="914400" algn="l"/>
                <a:tab pos="1059815" algn="l"/>
              </a:tabLst>
            </a:pPr>
            <a:r>
              <a:rPr lang="de-DE" sz="1700" dirty="0">
                <a:solidFill>
                  <a:srgbClr val="000000"/>
                </a:solidFill>
                <a:latin typeface="Arial" panose="020B0604020202020204" pitchFamily="34" charset="0"/>
                <a:ea typeface="Times New Roman" panose="02020603050405020304" pitchFamily="18" charset="0"/>
                <a:cs typeface="Arial" panose="020B0604020202020204" pitchFamily="34" charset="0"/>
              </a:rPr>
              <a:t>Macht einen </a:t>
            </a:r>
            <a:r>
              <a:rPr lang="de-DE" sz="1700" u="sng" dirty="0">
                <a:solidFill>
                  <a:srgbClr val="000000"/>
                </a:solidFill>
                <a:latin typeface="Arial" panose="020B0604020202020204" pitchFamily="34" charset="0"/>
                <a:ea typeface="Times New Roman" panose="02020603050405020304" pitchFamily="18" charset="0"/>
                <a:cs typeface="Arial" panose="020B0604020202020204" pitchFamily="34" charset="0"/>
              </a:rPr>
              <a:t>konkreten Preisvorschlag </a:t>
            </a:r>
            <a:r>
              <a:rPr lang="de-DE" sz="1700" dirty="0">
                <a:solidFill>
                  <a:srgbClr val="000000"/>
                </a:solidFill>
                <a:latin typeface="Arial" panose="020B0604020202020204" pitchFamily="34" charset="0"/>
                <a:ea typeface="Times New Roman" panose="02020603050405020304" pitchFamily="18" charset="0"/>
                <a:cs typeface="Arial" panose="020B0604020202020204" pitchFamily="34" charset="0"/>
              </a:rPr>
              <a:t>(in € pro ca. 100 g Tafel) und bedenkt dabei eure </a:t>
            </a:r>
            <a:r>
              <a:rPr lang="de-DE" sz="1700" u="sng" dirty="0">
                <a:solidFill>
                  <a:srgbClr val="000000"/>
                </a:solidFill>
                <a:latin typeface="Arial" panose="020B0604020202020204" pitchFamily="34" charset="0"/>
                <a:ea typeface="Times New Roman" panose="02020603050405020304" pitchFamily="18" charset="0"/>
                <a:cs typeface="Arial" panose="020B0604020202020204" pitchFamily="34" charset="0"/>
              </a:rPr>
              <a:t>Zielgruppe</a:t>
            </a:r>
            <a:r>
              <a:rPr lang="de-DE" sz="1700" dirty="0">
                <a:solidFill>
                  <a:srgbClr val="000000"/>
                </a:solidFill>
                <a:latin typeface="Arial" panose="020B0604020202020204" pitchFamily="34" charset="0"/>
                <a:ea typeface="Times New Roman" panose="02020603050405020304" pitchFamily="18" charset="0"/>
                <a:cs typeface="Arial" panose="020B0604020202020204" pitchFamily="34" charset="0"/>
              </a:rPr>
              <a:t> (jung, alt, Menschen mit viel oder wenig Kaufkraft, Schokolade für alle oder für Genießer, usw.)</a:t>
            </a:r>
          </a:p>
          <a:p>
            <a:pPr marL="956310" indent="-285750">
              <a:lnSpc>
                <a:spcPct val="100000"/>
              </a:lnSpc>
              <a:spcBef>
                <a:spcPts val="0"/>
              </a:spcBef>
              <a:buFont typeface="Wingdings" panose="05000000000000000000" pitchFamily="2" charset="2"/>
              <a:buChar char="§"/>
              <a:tabLst>
                <a:tab pos="914400" algn="l"/>
                <a:tab pos="1059815" algn="l"/>
              </a:tabLst>
            </a:pPr>
            <a:r>
              <a:rPr lang="de-DE" sz="1700" dirty="0">
                <a:solidFill>
                  <a:srgbClr val="000000"/>
                </a:solidFill>
                <a:latin typeface="Arial" panose="020B0604020202020204" pitchFamily="34" charset="0"/>
                <a:ea typeface="Times New Roman" panose="02020603050405020304" pitchFamily="18" charset="0"/>
                <a:cs typeface="Arial" panose="020B0604020202020204" pitchFamily="34" charset="0"/>
              </a:rPr>
              <a:t>Gebt eurer Schokolade einen Namen und einen Slogan oder ein Siegel.</a:t>
            </a:r>
            <a:endParaRPr lang="de-DE" sz="17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marL="311785" marR="526415" indent="0">
              <a:lnSpc>
                <a:spcPct val="100000"/>
              </a:lnSpc>
              <a:spcBef>
                <a:spcPts val="0"/>
              </a:spcBef>
              <a:buNone/>
            </a:pPr>
            <a:endParaRPr lang="de-DE" sz="1700"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marL="311785" marR="526415" indent="0">
              <a:lnSpc>
                <a:spcPct val="100000"/>
              </a:lnSpc>
              <a:spcBef>
                <a:spcPts val="0"/>
              </a:spcBef>
              <a:buNone/>
            </a:pPr>
            <a:r>
              <a:rPr lang="de-DE" sz="1700" b="1" dirty="0">
                <a:solidFill>
                  <a:srgbClr val="000000"/>
                </a:solidFill>
                <a:latin typeface="Arial" panose="020B0604020202020204" pitchFamily="34" charset="0"/>
                <a:ea typeface="Times New Roman" panose="02020603050405020304" pitchFamily="18" charset="0"/>
                <a:cs typeface="Arial" panose="020B0604020202020204" pitchFamily="34" charset="0"/>
              </a:rPr>
              <a:t>Präsentiert</a:t>
            </a:r>
            <a:r>
              <a:rPr lang="de-DE" sz="1700" dirty="0">
                <a:solidFill>
                  <a:srgbClr val="000000"/>
                </a:solidFill>
                <a:latin typeface="Arial" panose="020B0604020202020204" pitchFamily="34" charset="0"/>
                <a:ea typeface="Times New Roman" panose="02020603050405020304" pitchFamily="18" charset="0"/>
                <a:cs typeface="Arial" panose="020B0604020202020204" pitchFamily="34" charset="0"/>
              </a:rPr>
              <a:t> euer Schokoladetafel-Konzept in einem sehr kurzen Verkaufsgespräch (max. 1 Minute) der Klasse. Stimmt dann einzeln ab, ob ihr die Konzepte der anderen Kleingruppen zu dem vorgeschlagenen Preis kaufen würdet oder nicht! </a:t>
            </a:r>
            <a:endParaRPr lang="de-AT" sz="1700" dirty="0">
              <a:effectLst/>
              <a:latin typeface="Arial" panose="020B0604020202020204" pitchFamily="34" charset="0"/>
              <a:ea typeface="Times New Roman" panose="02020603050405020304" pitchFamily="18" charset="0"/>
              <a:cs typeface="Arial" panose="020B0604020202020204" pitchFamily="34" charset="0"/>
            </a:endParaRPr>
          </a:p>
          <a:p>
            <a:pPr marL="311785" marR="526415" indent="0">
              <a:lnSpc>
                <a:spcPct val="100000"/>
              </a:lnSpc>
              <a:spcBef>
                <a:spcPts val="0"/>
              </a:spcBef>
              <a:spcAft>
                <a:spcPts val="0"/>
              </a:spcAft>
              <a:buNone/>
            </a:pPr>
            <a:r>
              <a:rPr lang="de-AT" sz="17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de-AT" sz="17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6" name="TextBox 5">
            <a:extLst>
              <a:ext uri="{FF2B5EF4-FFF2-40B4-BE49-F238E27FC236}">
                <a16:creationId xmlns:a16="http://schemas.microsoft.com/office/drawing/2014/main" id="{295EFFE3-4736-2A23-0B17-D18937FFC4FE}"/>
              </a:ext>
            </a:extLst>
          </p:cNvPr>
          <p:cNvSpPr txBox="1"/>
          <p:nvPr/>
        </p:nvSpPr>
        <p:spPr>
          <a:xfrm>
            <a:off x="2102914" y="1007186"/>
            <a:ext cx="7923416" cy="400110"/>
          </a:xfrm>
          <a:prstGeom prst="rect">
            <a:avLst/>
          </a:prstGeom>
          <a:noFill/>
        </p:spPr>
        <p:txBody>
          <a:bodyPr wrap="square">
            <a:spAutoFit/>
          </a:bodyPr>
          <a:lstStyle/>
          <a:p>
            <a:pPr marL="311785" marR="526415" indent="0" algn="ctr">
              <a:lnSpc>
                <a:spcPct val="100000"/>
              </a:lnSpc>
              <a:spcBef>
                <a:spcPts val="0"/>
              </a:spcBef>
              <a:spcAft>
                <a:spcPts val="0"/>
              </a:spcAft>
              <a:buNone/>
            </a:pPr>
            <a:r>
              <a:rPr lang="de-AT" sz="20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Leitfrage:</a:t>
            </a:r>
            <a:r>
              <a:rPr lang="de-AT" sz="2000" b="1"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de-AT" sz="2000" i="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a:t>
            </a:r>
            <a:r>
              <a:rPr lang="de-DE" sz="2000" i="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Welchen Preis soll die Schokolade haben</a:t>
            </a:r>
            <a:r>
              <a:rPr lang="de-AT" sz="2000" i="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a:t>
            </a:r>
          </a:p>
        </p:txBody>
      </p:sp>
      <p:pic>
        <p:nvPicPr>
          <p:cNvPr id="1026" name="Picture 2">
            <a:extLst>
              <a:ext uri="{FF2B5EF4-FFF2-40B4-BE49-F238E27FC236}">
                <a16:creationId xmlns:a16="http://schemas.microsoft.com/office/drawing/2014/main" id="{19767BF1-6C16-C6A6-76FE-FBB5AC4B290B}"/>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0307114" y="430652"/>
            <a:ext cx="1771032" cy="1403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985152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0ABBB0E9-895C-6DA6-1841-5065446292DC}"/>
              </a:ext>
            </a:extLst>
          </p:cNvPr>
          <p:cNvSpPr/>
          <p:nvPr/>
        </p:nvSpPr>
        <p:spPr>
          <a:xfrm>
            <a:off x="2739048" y="1087228"/>
            <a:ext cx="9125224" cy="5269121"/>
          </a:xfrm>
          <a:prstGeom prst="rect">
            <a:avLst/>
          </a:prstGeom>
          <a:noFill/>
          <a:ln w="38100">
            <a:solidFill>
              <a:schemeClr val="accent2">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4" name="Slide Number Placeholder 3">
            <a:extLst>
              <a:ext uri="{FF2B5EF4-FFF2-40B4-BE49-F238E27FC236}">
                <a16:creationId xmlns:a16="http://schemas.microsoft.com/office/drawing/2014/main" id="{CA9C5FC3-47A8-AC97-B067-9013CE662171}"/>
              </a:ext>
            </a:extLst>
          </p:cNvPr>
          <p:cNvSpPr>
            <a:spLocks noGrp="1"/>
          </p:cNvSpPr>
          <p:nvPr>
            <p:ph type="sldNum" sz="quarter" idx="12"/>
          </p:nvPr>
        </p:nvSpPr>
        <p:spPr/>
        <p:txBody>
          <a:bodyPr/>
          <a:lstStyle/>
          <a:p>
            <a:fld id="{63D8C118-F3CA-134E-B1BE-D13545587C70}" type="slidenum">
              <a:rPr lang="de-DE" smtClean="0"/>
              <a:t>9</a:t>
            </a:fld>
            <a:endParaRPr lang="de-DE"/>
          </a:p>
        </p:txBody>
      </p:sp>
      <p:pic>
        <p:nvPicPr>
          <p:cNvPr id="6" name="Picture 5">
            <a:extLst>
              <a:ext uri="{FF2B5EF4-FFF2-40B4-BE49-F238E27FC236}">
                <a16:creationId xmlns:a16="http://schemas.microsoft.com/office/drawing/2014/main" id="{204609C2-6DAB-80D4-AA5B-DD6C86E32DD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1715" y="1284231"/>
            <a:ext cx="2484058" cy="3726087"/>
          </a:xfrm>
          <a:prstGeom prst="rect">
            <a:avLst/>
          </a:prstGeom>
        </p:spPr>
      </p:pic>
      <p:sp>
        <p:nvSpPr>
          <p:cNvPr id="7" name="Textfeld 3">
            <a:extLst>
              <a:ext uri="{FF2B5EF4-FFF2-40B4-BE49-F238E27FC236}">
                <a16:creationId xmlns:a16="http://schemas.microsoft.com/office/drawing/2014/main" id="{2B14778F-74CF-E1D6-6267-37CE9BBE1BCF}"/>
              </a:ext>
            </a:extLst>
          </p:cNvPr>
          <p:cNvSpPr txBox="1"/>
          <p:nvPr/>
        </p:nvSpPr>
        <p:spPr>
          <a:xfrm>
            <a:off x="339275" y="136525"/>
            <a:ext cx="11513450" cy="769441"/>
          </a:xfrm>
          <a:prstGeom prst="rect">
            <a:avLst/>
          </a:prstGeom>
          <a:noFill/>
        </p:spPr>
        <p:txBody>
          <a:bodyPr wrap="square" rtlCol="0">
            <a:spAutoFit/>
          </a:bodyPr>
          <a:lstStyle/>
          <a:p>
            <a:pPr algn="ctr"/>
            <a:r>
              <a:rPr lang="de-DE" sz="2400" b="1" dirty="0">
                <a:solidFill>
                  <a:srgbClr val="3A8768"/>
                </a:solidFill>
                <a:latin typeface="Arial" panose="020B0604020202020204" pitchFamily="34" charset="0"/>
                <a:cs typeface="Arial" panose="020B0604020202020204" pitchFamily="34" charset="0"/>
              </a:rPr>
              <a:t>Die bittere Seite der Schokolade</a:t>
            </a:r>
            <a:br>
              <a:rPr lang="de-DE" sz="1800" dirty="0">
                <a:solidFill>
                  <a:srgbClr val="000000"/>
                </a:solidFill>
                <a:effectLst/>
                <a:latin typeface="Arial" panose="020B0604020202020204" pitchFamily="34" charset="0"/>
                <a:ea typeface="Times New Roman" panose="02020603050405020304" pitchFamily="18" charset="0"/>
              </a:rPr>
            </a:br>
            <a:r>
              <a:rPr lang="de-DE" sz="1800" dirty="0">
                <a:solidFill>
                  <a:srgbClr val="000000"/>
                </a:solidFill>
                <a:effectLst/>
                <a:latin typeface="Arial" panose="020B0604020202020204" pitchFamily="34" charset="0"/>
                <a:ea typeface="Times New Roman" panose="02020603050405020304" pitchFamily="18" charset="0"/>
              </a:rPr>
              <a:t>Berichte zur Kakao- und Schokoladeproduktion haben einen sehr bitteren Beigeschmack</a:t>
            </a:r>
            <a:r>
              <a:rPr lang="de-AT" sz="2000" i="1" dirty="0">
                <a:solidFill>
                  <a:prstClr val="black"/>
                </a:solidFill>
                <a:latin typeface="Arial" panose="020B0604020202020204" pitchFamily="34" charset="0"/>
                <a:ea typeface="Calibri" panose="020F0502020204030204" pitchFamily="34" charset="0"/>
                <a:cs typeface="Times New Roman" panose="02020603050405020304" pitchFamily="18" charset="0"/>
              </a:rPr>
              <a:t>…</a:t>
            </a:r>
            <a:endParaRPr lang="de-AT" sz="1800" dirty="0">
              <a:effectLst/>
              <a:latin typeface="Times New Roman" panose="02020603050405020304" pitchFamily="18" charset="0"/>
              <a:ea typeface="Times New Roman" panose="02020603050405020304" pitchFamily="18" charset="0"/>
            </a:endParaRPr>
          </a:p>
        </p:txBody>
      </p:sp>
      <p:sp>
        <p:nvSpPr>
          <p:cNvPr id="8" name="TextBox 7">
            <a:extLst>
              <a:ext uri="{FF2B5EF4-FFF2-40B4-BE49-F238E27FC236}">
                <a16:creationId xmlns:a16="http://schemas.microsoft.com/office/drawing/2014/main" id="{E0120284-3740-D0EC-652A-1B6E36369105}"/>
              </a:ext>
            </a:extLst>
          </p:cNvPr>
          <p:cNvSpPr txBox="1"/>
          <p:nvPr/>
        </p:nvSpPr>
        <p:spPr>
          <a:xfrm>
            <a:off x="2750595" y="1095483"/>
            <a:ext cx="9113677" cy="5207516"/>
          </a:xfrm>
          <a:prstGeom prst="rect">
            <a:avLst/>
          </a:prstGeom>
          <a:noFill/>
          <a:ln>
            <a:solidFill>
              <a:schemeClr val="bg1"/>
            </a:solidFill>
          </a:ln>
        </p:spPr>
        <p:txBody>
          <a:bodyPr wrap="square" rtlCol="0">
            <a:spAutoFit/>
          </a:bodyPr>
          <a:lstStyle/>
          <a:p>
            <a:r>
              <a:rPr lang="de-AT" sz="2200" b="1" i="1" dirty="0">
                <a:solidFill>
                  <a:srgbClr val="E12D59"/>
                </a:solidFill>
                <a:effectLst/>
                <a:latin typeface="Arial" panose="020B0604020202020204" pitchFamily="34" charset="0"/>
                <a:ea typeface="Calibri" panose="020F0502020204030204" pitchFamily="34" charset="0"/>
                <a:cs typeface="Times New Roman" panose="02020603050405020304" pitchFamily="18" charset="0"/>
              </a:rPr>
              <a:t>Probleme sind so groß wie sie immer schon waren</a:t>
            </a:r>
            <a:endParaRPr lang="de-AT" sz="2200" i="1" dirty="0">
              <a:effectLst/>
              <a:latin typeface="Avenir Next"/>
              <a:ea typeface="Calibri" panose="020F0502020204030204" pitchFamily="34" charset="0"/>
              <a:cs typeface="Times New Roman" panose="02020603050405020304" pitchFamily="18" charset="0"/>
            </a:endParaRPr>
          </a:p>
          <a:p>
            <a:pPr>
              <a:lnSpc>
                <a:spcPct val="107000"/>
              </a:lnSpc>
              <a:spcAft>
                <a:spcPts val="800"/>
              </a:spcAft>
            </a:pPr>
            <a:br>
              <a:rPr lang="de-AT" sz="2000" dirty="0">
                <a:effectLst/>
                <a:latin typeface="Arial" panose="020B0604020202020204" pitchFamily="34" charset="0"/>
                <a:ea typeface="Calibri" panose="020F0502020204030204" pitchFamily="34" charset="0"/>
                <a:cs typeface="Times New Roman" panose="02020603050405020304" pitchFamily="18" charset="0"/>
              </a:rPr>
            </a:br>
            <a:r>
              <a:rPr lang="de-AT" sz="2000" i="1" dirty="0">
                <a:solidFill>
                  <a:srgbClr val="491707"/>
                </a:solidFill>
                <a:effectLst/>
                <a:latin typeface="Arial" panose="020B0604020202020204" pitchFamily="34" charset="0"/>
                <a:ea typeface="Calibri" panose="020F0502020204030204" pitchFamily="34" charset="0"/>
                <a:cs typeface="Times New Roman" panose="02020603050405020304" pitchFamily="18" charset="0"/>
              </a:rPr>
              <a:t>„Die </a:t>
            </a:r>
            <a:r>
              <a:rPr lang="de-AT" sz="2000" b="1" i="1" dirty="0">
                <a:solidFill>
                  <a:srgbClr val="491707"/>
                </a:solidFill>
                <a:effectLst/>
                <a:latin typeface="Arial" panose="020B0604020202020204" pitchFamily="34" charset="0"/>
                <a:ea typeface="Calibri" panose="020F0502020204030204" pitchFamily="34" charset="0"/>
                <a:cs typeface="Times New Roman" panose="02020603050405020304" pitchFamily="18" charset="0"/>
              </a:rPr>
              <a:t>Herausforderungen</a:t>
            </a:r>
            <a:r>
              <a:rPr lang="de-AT" sz="2000" i="1" dirty="0">
                <a:solidFill>
                  <a:srgbClr val="491707"/>
                </a:solidFill>
                <a:effectLst/>
                <a:latin typeface="Arial" panose="020B0604020202020204" pitchFamily="34" charset="0"/>
                <a:ea typeface="Calibri" panose="020F0502020204030204" pitchFamily="34" charset="0"/>
                <a:cs typeface="Times New Roman" panose="02020603050405020304" pitchFamily="18" charset="0"/>
              </a:rPr>
              <a:t> des Kakaosektors bleiben bis heute größtenteils dieselben, die sie schon immer waren: Armut der Kakaobauern und -bäuerinnen, exzessive Entwaldung, Menschen- und Arbeitsrechtsverletzungen, Kinderarbeit und eine Abhängigkeit von Pestiziden.</a:t>
            </a:r>
          </a:p>
          <a:p>
            <a:pPr>
              <a:lnSpc>
                <a:spcPct val="107000"/>
              </a:lnSpc>
              <a:spcAft>
                <a:spcPts val="800"/>
              </a:spcAft>
            </a:pPr>
            <a:r>
              <a:rPr lang="de-AT" sz="2000" i="1" dirty="0">
                <a:solidFill>
                  <a:srgbClr val="491707"/>
                </a:solidFill>
                <a:effectLst/>
                <a:latin typeface="Arial" panose="020B0604020202020204" pitchFamily="34" charset="0"/>
                <a:ea typeface="Calibri" panose="020F0502020204030204" pitchFamily="34" charset="0"/>
                <a:cs typeface="Times New Roman" panose="02020603050405020304" pitchFamily="18" charset="0"/>
              </a:rPr>
              <a:t>Zwei Jahrzehntelang wurde versucht diese (und andere) Probleme über Eingriffe und Dialog mit allen Betroffenen anzugehen – </a:t>
            </a:r>
            <a:r>
              <a:rPr lang="de-AT" sz="2000" b="1" i="1" dirty="0">
                <a:solidFill>
                  <a:srgbClr val="491707"/>
                </a:solidFill>
                <a:effectLst/>
                <a:latin typeface="Arial" panose="020B0604020202020204" pitchFamily="34" charset="0"/>
                <a:ea typeface="Calibri" panose="020F0502020204030204" pitchFamily="34" charset="0"/>
                <a:cs typeface="Times New Roman" panose="02020603050405020304" pitchFamily="18" charset="0"/>
              </a:rPr>
              <a:t>erfolglos</a:t>
            </a:r>
            <a:r>
              <a:rPr lang="de-AT" sz="2000" i="1" dirty="0">
                <a:solidFill>
                  <a:srgbClr val="491707"/>
                </a:solidFill>
                <a:effectLst/>
                <a:latin typeface="Arial" panose="020B0604020202020204" pitchFamily="34" charset="0"/>
                <a:ea typeface="Calibri" panose="020F0502020204030204" pitchFamily="34" charset="0"/>
                <a:cs typeface="Times New Roman" panose="02020603050405020304" pitchFamily="18" charset="0"/>
              </a:rPr>
              <a:t>. Der Ursprung der Probleme, die Armut der Kakaobauern und -bäuerinnen, wurde nicht gelöst. </a:t>
            </a:r>
          </a:p>
          <a:p>
            <a:pPr>
              <a:lnSpc>
                <a:spcPct val="107000"/>
              </a:lnSpc>
              <a:spcAft>
                <a:spcPts val="800"/>
              </a:spcAft>
            </a:pPr>
            <a:r>
              <a:rPr lang="de-AT" sz="2000" i="1" dirty="0">
                <a:solidFill>
                  <a:srgbClr val="491707"/>
                </a:solidFill>
                <a:effectLst/>
                <a:latin typeface="Arial" panose="020B0604020202020204" pitchFamily="34" charset="0"/>
                <a:ea typeface="Calibri" panose="020F0502020204030204" pitchFamily="34" charset="0"/>
                <a:cs typeface="Times New Roman" panose="02020603050405020304" pitchFamily="18" charset="0"/>
              </a:rPr>
              <a:t>Diese freiwilligen Ansätze zur Verbesserung der Situation konnten die zugrundeliegenden Probleme (zu geringe Kakaopreise, schwache ländliche Infrastruktur, fehlende Transparenz and Verantwortung entlang der Produktion und manchmal korrupte und/oder ineffektive Regierungen) </a:t>
            </a:r>
            <a:r>
              <a:rPr lang="de-AT" sz="2000" b="1" i="1" dirty="0">
                <a:solidFill>
                  <a:srgbClr val="491707"/>
                </a:solidFill>
                <a:effectLst/>
                <a:latin typeface="Arial" panose="020B0604020202020204" pitchFamily="34" charset="0"/>
                <a:ea typeface="Calibri" panose="020F0502020204030204" pitchFamily="34" charset="0"/>
                <a:cs typeface="Times New Roman" panose="02020603050405020304" pitchFamily="18" charset="0"/>
              </a:rPr>
              <a:t>nicht</a:t>
            </a:r>
            <a:r>
              <a:rPr lang="de-AT" sz="2000" i="1" dirty="0">
                <a:solidFill>
                  <a:srgbClr val="491707"/>
                </a:solidFill>
                <a:effectLst/>
                <a:latin typeface="Arial" panose="020B0604020202020204" pitchFamily="34" charset="0"/>
                <a:ea typeface="Calibri" panose="020F0502020204030204" pitchFamily="34" charset="0"/>
                <a:cs typeface="Times New Roman" panose="02020603050405020304" pitchFamily="18" charset="0"/>
              </a:rPr>
              <a:t> lösen.“</a:t>
            </a:r>
          </a:p>
          <a:p>
            <a:pPr algn="r">
              <a:lnSpc>
                <a:spcPct val="107000"/>
              </a:lnSpc>
              <a:spcAft>
                <a:spcPts val="800"/>
              </a:spcAft>
            </a:pPr>
            <a:r>
              <a:rPr lang="de-AT" sz="1200" dirty="0">
                <a:latin typeface="Arial" panose="020B0604020202020204" pitchFamily="34" charset="0"/>
                <a:ea typeface="Calibri" panose="020F0502020204030204" pitchFamily="34" charset="0"/>
                <a:cs typeface="Times New Roman" panose="02020603050405020304" pitchFamily="18" charset="0"/>
              </a:rPr>
              <a:t>Quelle: </a:t>
            </a:r>
            <a:r>
              <a:rPr lang="de-AT" sz="1200" i="1" dirty="0">
                <a:latin typeface="Arial" panose="020B0604020202020204" pitchFamily="34" charset="0"/>
                <a:ea typeface="Calibri" panose="020F0502020204030204" pitchFamily="34" charset="0"/>
                <a:cs typeface="Times New Roman" panose="02020603050405020304" pitchFamily="18" charset="0"/>
              </a:rPr>
              <a:t>Kurzdarstellung Kakaobarometer 2020 (frei übersetzt und adaptiert) (</a:t>
            </a:r>
            <a:r>
              <a:rPr lang="de-AT" sz="1200" i="1" dirty="0" err="1">
                <a:latin typeface="Arial" panose="020B0604020202020204" pitchFamily="34" charset="0"/>
                <a:ea typeface="Calibri" panose="020F0502020204030204" pitchFamily="34" charset="0"/>
                <a:cs typeface="Times New Roman" panose="02020603050405020304" pitchFamily="18" charset="0"/>
              </a:rPr>
              <a:t>Fountain</a:t>
            </a:r>
            <a:r>
              <a:rPr lang="de-AT" sz="1200" i="1" dirty="0">
                <a:latin typeface="Arial" panose="020B0604020202020204" pitchFamily="34" charset="0"/>
                <a:ea typeface="Calibri" panose="020F0502020204030204" pitchFamily="34" charset="0"/>
                <a:cs typeface="Times New Roman" panose="02020603050405020304" pitchFamily="18" charset="0"/>
              </a:rPr>
              <a:t> &amp; Hütz-Adams 2020)</a:t>
            </a:r>
            <a:endParaRPr lang="de-AT" sz="1200" i="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A27B6CCC-B35A-3A90-DDB0-214CEA23330D}"/>
              </a:ext>
            </a:extLst>
          </p:cNvPr>
          <p:cNvSpPr txBox="1"/>
          <p:nvPr/>
        </p:nvSpPr>
        <p:spPr>
          <a:xfrm>
            <a:off x="110167" y="5010318"/>
            <a:ext cx="2484059" cy="646331"/>
          </a:xfrm>
          <a:prstGeom prst="rect">
            <a:avLst/>
          </a:prstGeom>
          <a:noFill/>
        </p:spPr>
        <p:txBody>
          <a:bodyPr wrap="square" rtlCol="0">
            <a:spAutoFit/>
          </a:bodyPr>
          <a:lstStyle/>
          <a:p>
            <a:pPr algn="ctr"/>
            <a:r>
              <a:rPr lang="de-DE" sz="1200" dirty="0">
                <a:latin typeface="Arial" panose="020B0604020202020204" pitchFamily="34" charset="0"/>
                <a:cs typeface="Arial" panose="020B0604020202020204" pitchFamily="34" charset="0"/>
              </a:rPr>
              <a:t>Coverbild des Berichts  Kakaobarometers 2020</a:t>
            </a:r>
          </a:p>
          <a:p>
            <a:pPr algn="ctr"/>
            <a:r>
              <a:rPr lang="de-DE" sz="1050" dirty="0">
                <a:latin typeface="Arial" panose="020B0604020202020204" pitchFamily="34" charset="0"/>
                <a:cs typeface="Arial" panose="020B0604020202020204" pitchFamily="34" charset="0"/>
              </a:rPr>
              <a:t>(</a:t>
            </a:r>
            <a:r>
              <a:rPr lang="de-DE" sz="1050" dirty="0" err="1">
                <a:latin typeface="Arial" panose="020B0604020202020204" pitchFamily="34" charset="0"/>
                <a:cs typeface="Arial" panose="020B0604020202020204" pitchFamily="34" charset="0"/>
              </a:rPr>
              <a:t>Fountain</a:t>
            </a:r>
            <a:r>
              <a:rPr lang="de-DE" sz="1050" dirty="0">
                <a:latin typeface="Arial" panose="020B0604020202020204" pitchFamily="34" charset="0"/>
                <a:cs typeface="Arial" panose="020B0604020202020204" pitchFamily="34" charset="0"/>
              </a:rPr>
              <a:t> &amp; Hütz-Adams 2020)</a:t>
            </a:r>
            <a:endParaRPr lang="de-AT" sz="1050" dirty="0">
              <a:latin typeface="Arial" panose="020B0604020202020204" pitchFamily="34" charset="0"/>
              <a:cs typeface="Arial" panose="020B0604020202020204" pitchFamily="34" charset="0"/>
            </a:endParaRPr>
          </a:p>
        </p:txBody>
      </p:sp>
      <p:sp>
        <p:nvSpPr>
          <p:cNvPr id="13" name="Textfeld 11">
            <a:extLst>
              <a:ext uri="{FF2B5EF4-FFF2-40B4-BE49-F238E27FC236}">
                <a16:creationId xmlns:a16="http://schemas.microsoft.com/office/drawing/2014/main" id="{89A71381-0159-3FB0-AB07-5237432448F7}"/>
              </a:ext>
            </a:extLst>
          </p:cNvPr>
          <p:cNvSpPr txBox="1"/>
          <p:nvPr/>
        </p:nvSpPr>
        <p:spPr>
          <a:xfrm>
            <a:off x="9703506" y="6401810"/>
            <a:ext cx="1219200" cy="246221"/>
          </a:xfrm>
          <a:prstGeom prst="rect">
            <a:avLst/>
          </a:prstGeom>
          <a:noFill/>
        </p:spPr>
        <p:txBody>
          <a:bodyPr wrap="square" rtlCol="0">
            <a:spAutoFit/>
          </a:bodyPr>
          <a:lstStyle/>
          <a:p>
            <a:pPr algn="r"/>
            <a:r>
              <a:rPr lang="de-DE" sz="1000" dirty="0">
                <a:solidFill>
                  <a:schemeClr val="tx1">
                    <a:lumMod val="50000"/>
                    <a:lumOff val="50000"/>
                  </a:schemeClr>
                </a:solidFill>
                <a:latin typeface="Arial" panose="020B0604020202020204" pitchFamily="34" charset="0"/>
                <a:cs typeface="Arial" panose="020B0604020202020204" pitchFamily="34" charset="0"/>
              </a:rPr>
              <a:t>gefördert von</a:t>
            </a:r>
          </a:p>
        </p:txBody>
      </p:sp>
      <p:pic>
        <p:nvPicPr>
          <p:cNvPr id="15" name="Picture 3" descr="2015 Logo Eurologisch">
            <a:extLst>
              <a:ext uri="{FF2B5EF4-FFF2-40B4-BE49-F238E27FC236}">
                <a16:creationId xmlns:a16="http://schemas.microsoft.com/office/drawing/2014/main" id="{714127F1-07F1-7560-E6CA-B7AC88254E44}"/>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1014734" y="6188288"/>
            <a:ext cx="965393" cy="531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2" descr="INSERT-Money LOGO_RGB_1">
            <a:extLst>
              <a:ext uri="{FF2B5EF4-FFF2-40B4-BE49-F238E27FC236}">
                <a16:creationId xmlns:a16="http://schemas.microsoft.com/office/drawing/2014/main" id="{0DAC0405-8966-B90C-4494-8C8E4E50C57E}"/>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94695" y="5659821"/>
            <a:ext cx="19812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51673777"/>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1369</Words>
  <Application>Microsoft Office PowerPoint</Application>
  <PresentationFormat>Breitbild</PresentationFormat>
  <Paragraphs>118</Paragraphs>
  <Slides>11</Slides>
  <Notes>5</Notes>
  <HiddenSlides>0</HiddenSlides>
  <MMClips>0</MMClips>
  <ScaleCrop>false</ScaleCrop>
  <HeadingPairs>
    <vt:vector size="6" baseType="variant">
      <vt:variant>
        <vt:lpstr>Verwendete Schriftarten</vt:lpstr>
      </vt:variant>
      <vt:variant>
        <vt:i4>8</vt:i4>
      </vt:variant>
      <vt:variant>
        <vt:lpstr>Design</vt:lpstr>
      </vt:variant>
      <vt:variant>
        <vt:i4>1</vt:i4>
      </vt:variant>
      <vt:variant>
        <vt:lpstr>Folientitel</vt:lpstr>
      </vt:variant>
      <vt:variant>
        <vt:i4>11</vt:i4>
      </vt:variant>
    </vt:vector>
  </HeadingPairs>
  <TitlesOfParts>
    <vt:vector size="20" baseType="lpstr">
      <vt:lpstr>Malgun Gothic</vt:lpstr>
      <vt:lpstr>Arial</vt:lpstr>
      <vt:lpstr>Avenir Next</vt:lpstr>
      <vt:lpstr>Calibri</vt:lpstr>
      <vt:lpstr>Calibri Light</vt:lpstr>
      <vt:lpstr>HelveticaNeue-Light</vt:lpstr>
      <vt:lpstr>Times New Roman</vt:lpstr>
      <vt:lpstr>Wingdings</vt:lpstr>
      <vt:lpstr>Office</vt:lpstr>
      <vt:lpstr>PowerPoint-Präsentation</vt:lpstr>
      <vt:lpstr>PowerPoint-Präsentation</vt:lpstr>
      <vt:lpstr>PowerPoint-Präsentation</vt:lpstr>
      <vt:lpstr>„Sollten Schokoladefiguren recycelt werden?“</vt:lpstr>
      <vt:lpstr>PowerPoint-Präsentation</vt:lpstr>
      <vt:lpstr>PowerPoint-Präsentation</vt:lpstr>
      <vt:lpstr>„Welchen Preis soll die Schokolade haben?“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Josip Beslic</dc:creator>
  <cp:lastModifiedBy>Anich Johanna</cp:lastModifiedBy>
  <cp:revision>187</cp:revision>
  <dcterms:created xsi:type="dcterms:W3CDTF">2018-09-11T12:05:00Z</dcterms:created>
  <dcterms:modified xsi:type="dcterms:W3CDTF">2023-05-25T12:00:57Z</dcterms:modified>
</cp:coreProperties>
</file>