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88" r:id="rId3"/>
    <p:sldId id="289" r:id="rId4"/>
    <p:sldId id="290" r:id="rId5"/>
    <p:sldId id="291" r:id="rId6"/>
    <p:sldId id="292" r:id="rId7"/>
    <p:sldId id="294" r:id="rId8"/>
    <p:sldId id="29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00C475"/>
    <a:srgbClr val="009A5C"/>
    <a:srgbClr val="5CA9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4762"/>
  </p:normalViewPr>
  <p:slideViewPr>
    <p:cSldViewPr snapToGrid="0" snapToObjects="1">
      <p:cViewPr>
        <p:scale>
          <a:sx n="100" d="100"/>
          <a:sy n="100" d="100"/>
        </p:scale>
        <p:origin x="364" y="-96"/>
      </p:cViewPr>
      <p:guideLst>
        <p:guide orient="horz" pos="4156"/>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CDDF-4358-2C45-9838-0B1B6FA8BD44}" type="datetimeFigureOut">
              <a:rPr lang="de-DE" smtClean="0"/>
              <a:t>08.05.2023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93F4-F389-3F40-A19E-5225272A2C27}" type="slidenum">
              <a:rPr lang="de-DE" smtClean="0"/>
              <a:t>‹Nr.›</a:t>
            </a:fld>
            <a:endParaRPr lang="de-DE"/>
          </a:p>
        </p:txBody>
      </p:sp>
    </p:spTree>
    <p:extLst>
      <p:ext uri="{BB962C8B-B14F-4D97-AF65-F5344CB8AC3E}">
        <p14:creationId xmlns:p14="http://schemas.microsoft.com/office/powerpoint/2010/main" val="274799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1C3856-D2C4-46DB-8BDD-AC4ECC9ED030}" type="datetime1">
              <a:rPr lang="de-DE" smtClean="0"/>
              <a:t>08.05.2023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410292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8DF9AAE-0F1A-480C-8370-41F7C63D59D1}" type="datetime1">
              <a:rPr lang="de-DE" smtClean="0"/>
              <a:t>08.05.2023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96238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BBD6D25-C00F-431D-9089-52D07EAD9BB2}" type="datetime1">
              <a:rPr lang="de-DE" smtClean="0"/>
              <a:t>08.05.2023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242970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5B26BB1-6C09-43CD-963E-B0A04F9C2D64}" type="datetime1">
              <a:rPr lang="de-DE" smtClean="0"/>
              <a:t>08.05.2023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52923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EEF0A49-84DE-4E1D-BD31-6C4EC0E2A1FB}" type="datetime1">
              <a:rPr lang="de-DE" smtClean="0"/>
              <a:t>08.05.2023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343316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5688BB6-6344-42E2-B16D-6FCAF73FCE47}" type="datetime1">
              <a:rPr lang="de-DE" smtClean="0"/>
              <a:t>08.05.2023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63160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478842D-BBB1-4F76-A042-BE9974DB4F88}" type="datetime1">
              <a:rPr lang="de-DE" smtClean="0"/>
              <a:t>08.05.2023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35610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FAC0D69-1D95-407B-B534-2D72B0B6BCBC}" type="datetime1">
              <a:rPr lang="de-DE" smtClean="0"/>
              <a:t>08.05.2023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9846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246C4-B50A-4649-9F87-8AFE1D7BCB6F}" type="datetime1">
              <a:rPr lang="de-DE" smtClean="0"/>
              <a:t>08.05.2023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56190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367EA87-22FB-4819-A8C2-B66933A56C61}" type="datetime1">
              <a:rPr lang="de-DE" smtClean="0"/>
              <a:t>08.05.2023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5442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90A7709-CF71-4FD5-A6F8-21511D17E9A1}" type="datetime1">
              <a:rPr lang="de-DE" smtClean="0"/>
              <a:t>08.05.2023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82603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2DA9-8A9D-4A43-ACEF-AE0E0177E11A}" type="datetime1">
              <a:rPr lang="de-DE" smtClean="0"/>
              <a:t>08.05.2023</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8C118-F3CA-134E-B1BE-D13545587C70}" type="slidenum">
              <a:rPr lang="de-DE" smtClean="0"/>
              <a:t>‹Nr.›</a:t>
            </a:fld>
            <a:endParaRPr lang="de-DE"/>
          </a:p>
        </p:txBody>
      </p:sp>
    </p:spTree>
    <p:extLst>
      <p:ext uri="{BB962C8B-B14F-4D97-AF65-F5344CB8AC3E}">
        <p14:creationId xmlns:p14="http://schemas.microsoft.com/office/powerpoint/2010/main" val="1685717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ahmen 10"/>
          <p:cNvSpPr/>
          <p:nvPr/>
        </p:nvSpPr>
        <p:spPr>
          <a:xfrm>
            <a:off x="1609727" y="967106"/>
            <a:ext cx="5924551" cy="4394835"/>
          </a:xfrm>
          <a:prstGeom prst="frame">
            <a:avLst/>
          </a:prstGeom>
          <a:solidFill>
            <a:srgbClr val="D40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5" name="Textfeld 28"/>
          <p:cNvSpPr txBox="1"/>
          <p:nvPr/>
        </p:nvSpPr>
        <p:spPr>
          <a:xfrm>
            <a:off x="1609727" y="5362574"/>
            <a:ext cx="5924551" cy="720173"/>
          </a:xfrm>
          <a:prstGeom prst="rect">
            <a:avLst/>
          </a:prstGeom>
          <a:solidFill>
            <a:srgbClr val="67B24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AT" sz="1600" b="1" dirty="0">
                <a:solidFill>
                  <a:srgbClr val="FFFFFF"/>
                </a:solidFill>
                <a:latin typeface="Arial"/>
                <a:ea typeface="Times New Roman"/>
              </a:rPr>
              <a:t> </a:t>
            </a:r>
            <a:r>
              <a:rPr lang="de-AT" sz="2000" b="1" dirty="0">
                <a:solidFill>
                  <a:srgbClr val="FFFFFF"/>
                </a:solidFill>
                <a:latin typeface="Arial"/>
                <a:ea typeface="Times New Roman"/>
              </a:rPr>
              <a:t>Woher bekommen Unternehmen das notwendige Kapital?</a:t>
            </a:r>
            <a:endParaRPr lang="de-AT" sz="1600" dirty="0">
              <a:latin typeface="Times New Roman"/>
              <a:ea typeface="Times New Roman"/>
            </a:endParaRPr>
          </a:p>
        </p:txBody>
      </p:sp>
      <p:sp>
        <p:nvSpPr>
          <p:cNvPr id="26" name="Textfeld 19"/>
          <p:cNvSpPr txBox="1"/>
          <p:nvPr/>
        </p:nvSpPr>
        <p:spPr>
          <a:xfrm>
            <a:off x="1609725" y="4841241"/>
            <a:ext cx="5765800" cy="520700"/>
          </a:xfrm>
          <a:prstGeom prst="rect">
            <a:avLst/>
          </a:prstGeom>
          <a:solidFill>
            <a:srgbClr val="D402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de-AT" sz="2600" b="1" dirty="0">
                <a:solidFill>
                  <a:srgbClr val="FFFFFF"/>
                </a:solidFill>
                <a:latin typeface="Arial"/>
                <a:ea typeface="Times New Roman"/>
              </a:rPr>
              <a:t> Finanzierung –  </a:t>
            </a:r>
            <a:endParaRPr lang="de-AT" sz="1200" dirty="0">
              <a:latin typeface="Times New Roman"/>
              <a:ea typeface="Times New Roman"/>
            </a:endParaRPr>
          </a:p>
        </p:txBody>
      </p:sp>
      <p:sp>
        <p:nvSpPr>
          <p:cNvPr id="28" name="Textfeld 29"/>
          <p:cNvSpPr txBox="1"/>
          <p:nvPr/>
        </p:nvSpPr>
        <p:spPr>
          <a:xfrm>
            <a:off x="5580409" y="283211"/>
            <a:ext cx="37465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de-AT" sz="1000" dirty="0">
                <a:solidFill>
                  <a:srgbClr val="000000"/>
                </a:solidFill>
                <a:latin typeface="Arial"/>
                <a:ea typeface="Times New Roman"/>
              </a:rPr>
              <a:t>Reihe: Unterrichtsbeispiele zur sozioökonomischen Bildung</a:t>
            </a:r>
            <a:endParaRPr lang="de-AT" sz="1200" dirty="0">
              <a:latin typeface="Times New Roman"/>
              <a:ea typeface="Times New Roman"/>
            </a:endParaRPr>
          </a:p>
        </p:txBody>
      </p:sp>
      <p:pic>
        <p:nvPicPr>
          <p:cNvPr id="10" name="Picture 2" descr="INSERT-Money LOGO_RGB_1">
            <a:extLst>
              <a:ext uri="{FF2B5EF4-FFF2-40B4-BE49-F238E27FC236}">
                <a16:creationId xmlns:a16="http://schemas.microsoft.com/office/drawing/2014/main" id="{279C6A80-6DBE-4091-B89B-A8B6AB211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8" y="43770"/>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17A8B9BF-E264-49B1-B250-62F2B843CB38}"/>
              </a:ext>
            </a:extLst>
          </p:cNvPr>
          <p:cNvSpPr txBox="1"/>
          <p:nvPr/>
        </p:nvSpPr>
        <p:spPr>
          <a:xfrm>
            <a:off x="6680503" y="6327102"/>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in Kooperation mit</a:t>
            </a:r>
          </a:p>
        </p:txBody>
      </p:sp>
      <p:pic>
        <p:nvPicPr>
          <p:cNvPr id="12" name="Picture 3" descr="2015 Logo Eurologisch">
            <a:extLst>
              <a:ext uri="{FF2B5EF4-FFF2-40B4-BE49-F238E27FC236}">
                <a16:creationId xmlns:a16="http://schemas.microsoft.com/office/drawing/2014/main" id="{24ECD987-29DB-4426-ADD4-35E85EBB4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703" y="6184257"/>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D5585A15-371F-7A46-11A2-9C153CDECC84}"/>
              </a:ext>
            </a:extLst>
          </p:cNvPr>
          <p:cNvPicPr>
            <a:picLocks noChangeAspect="1"/>
          </p:cNvPicPr>
          <p:nvPr/>
        </p:nvPicPr>
        <p:blipFill>
          <a:blip r:embed="rId4"/>
          <a:stretch>
            <a:fillRect/>
          </a:stretch>
        </p:blipFill>
        <p:spPr>
          <a:xfrm>
            <a:off x="2025065" y="1319845"/>
            <a:ext cx="5187021" cy="3512459"/>
          </a:xfrm>
          <a:prstGeom prst="rect">
            <a:avLst/>
          </a:prstGeom>
        </p:spPr>
      </p:pic>
    </p:spTree>
    <p:extLst>
      <p:ext uri="{BB962C8B-B14F-4D97-AF65-F5344CB8AC3E}">
        <p14:creationId xmlns:p14="http://schemas.microsoft.com/office/powerpoint/2010/main" val="109227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773C8667-F12C-8E40-8F92-C73CF48DBF75}"/>
              </a:ext>
            </a:extLst>
          </p:cNvPr>
          <p:cNvSpPr txBox="1"/>
          <p:nvPr/>
        </p:nvSpPr>
        <p:spPr>
          <a:xfrm>
            <a:off x="6680503" y="6327102"/>
            <a:ext cx="1219200" cy="246221"/>
          </a:xfrm>
          <a:prstGeom prst="rect">
            <a:avLst/>
          </a:prstGeom>
          <a:noFill/>
        </p:spPr>
        <p:txBody>
          <a:bodyPr wrap="square" rtlCol="0">
            <a:spAutoFit/>
          </a:bodyPr>
          <a:lstStyle/>
          <a:p>
            <a:pPr algn="r"/>
            <a:r>
              <a:rPr lang="de-DE" sz="1000">
                <a:solidFill>
                  <a:schemeClr val="tx1">
                    <a:lumMod val="50000"/>
                    <a:lumOff val="50000"/>
                  </a:schemeClr>
                </a:solidFill>
                <a:latin typeface="Arial" panose="020B0604020202020204" pitchFamily="34" charset="0"/>
                <a:cs typeface="Arial" panose="020B0604020202020204" pitchFamily="34" charset="0"/>
              </a:rPr>
              <a:t>in Kooperation mit</a:t>
            </a:r>
            <a:endParaRPr lang="de-DE" sz="1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2"/>
          </p:nvPr>
        </p:nvSpPr>
        <p:spPr>
          <a:xfrm>
            <a:off x="7585525" y="166985"/>
            <a:ext cx="2743200" cy="365125"/>
          </a:xfrm>
        </p:spPr>
        <p:txBody>
          <a:bodyPr/>
          <a:lstStyle/>
          <a:p>
            <a:fld id="{63D8C118-F3CA-134E-B1BE-D13545587C70}" type="slidenum">
              <a:rPr lang="de-DE" smtClean="0"/>
              <a:t>2</a:t>
            </a:fld>
            <a:endParaRPr lang="de-DE"/>
          </a:p>
        </p:txBody>
      </p:sp>
      <p:pic>
        <p:nvPicPr>
          <p:cNvPr id="2050" name="Picture 2" descr="INSERT-Money LOGO_RGB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04" y="5731089"/>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732" y="6113580"/>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274AC6AE-1F93-A2AC-39B2-614E2CD6B258}"/>
              </a:ext>
            </a:extLst>
          </p:cNvPr>
          <p:cNvSpPr txBox="1"/>
          <p:nvPr/>
        </p:nvSpPr>
        <p:spPr>
          <a:xfrm rot="19807770">
            <a:off x="410311" y="922726"/>
            <a:ext cx="2698175" cy="646331"/>
          </a:xfrm>
          <a:prstGeom prst="rect">
            <a:avLst/>
          </a:prstGeom>
          <a:noFill/>
        </p:spPr>
        <p:txBody>
          <a:bodyPr wrap="none" rtlCol="0">
            <a:spAutoFit/>
          </a:bodyPr>
          <a:lstStyle/>
          <a:p>
            <a:r>
              <a:rPr lang="de-AT" sz="3600" dirty="0">
                <a:solidFill>
                  <a:srgbClr val="00B050"/>
                </a:solidFill>
                <a:latin typeface="Arial" panose="020B0604020202020204" pitchFamily="34" charset="0"/>
                <a:cs typeface="Arial" panose="020B0604020202020204" pitchFamily="34" charset="0"/>
              </a:rPr>
              <a:t>Eigenkapital</a:t>
            </a:r>
          </a:p>
        </p:txBody>
      </p:sp>
      <p:sp>
        <p:nvSpPr>
          <p:cNvPr id="5" name="Textfeld 4">
            <a:extLst>
              <a:ext uri="{FF2B5EF4-FFF2-40B4-BE49-F238E27FC236}">
                <a16:creationId xmlns:a16="http://schemas.microsoft.com/office/drawing/2014/main" id="{13A16BF5-2E16-A93F-0BD6-958FBE3977BB}"/>
              </a:ext>
            </a:extLst>
          </p:cNvPr>
          <p:cNvSpPr txBox="1"/>
          <p:nvPr/>
        </p:nvSpPr>
        <p:spPr>
          <a:xfrm rot="1339825">
            <a:off x="3140881" y="2428070"/>
            <a:ext cx="2209259" cy="707886"/>
          </a:xfrm>
          <a:prstGeom prst="rect">
            <a:avLst/>
          </a:prstGeom>
          <a:noFill/>
        </p:spPr>
        <p:txBody>
          <a:bodyPr wrap="none" rtlCol="0">
            <a:spAutoFit/>
          </a:bodyPr>
          <a:lstStyle/>
          <a:p>
            <a:r>
              <a:rPr lang="de-AT" sz="4000" dirty="0">
                <a:solidFill>
                  <a:srgbClr val="00B050"/>
                </a:solidFill>
                <a:latin typeface="Arial" panose="020B0604020202020204" pitchFamily="34" charset="0"/>
                <a:cs typeface="Arial" panose="020B0604020202020204" pitchFamily="34" charset="0"/>
              </a:rPr>
              <a:t>Gewinne</a:t>
            </a:r>
          </a:p>
        </p:txBody>
      </p:sp>
      <p:sp>
        <p:nvSpPr>
          <p:cNvPr id="6" name="Textfeld 5">
            <a:extLst>
              <a:ext uri="{FF2B5EF4-FFF2-40B4-BE49-F238E27FC236}">
                <a16:creationId xmlns:a16="http://schemas.microsoft.com/office/drawing/2014/main" id="{49284DF8-CF02-4135-375E-A3B01DBF3E32}"/>
              </a:ext>
            </a:extLst>
          </p:cNvPr>
          <p:cNvSpPr txBox="1"/>
          <p:nvPr/>
        </p:nvSpPr>
        <p:spPr>
          <a:xfrm rot="875985">
            <a:off x="1753832" y="3837926"/>
            <a:ext cx="4006225" cy="707886"/>
          </a:xfrm>
          <a:prstGeom prst="rect">
            <a:avLst/>
          </a:prstGeom>
          <a:noFill/>
        </p:spPr>
        <p:txBody>
          <a:bodyPr wrap="none" rtlCol="0">
            <a:spAutoFit/>
          </a:bodyPr>
          <a:lstStyle/>
          <a:p>
            <a:r>
              <a:rPr lang="de-AT" sz="4000" dirty="0">
                <a:solidFill>
                  <a:srgbClr val="00B0F0"/>
                </a:solidFill>
                <a:latin typeface="Arial" panose="020B0604020202020204" pitchFamily="34" charset="0"/>
                <a:cs typeface="Arial" panose="020B0604020202020204" pitchFamily="34" charset="0"/>
              </a:rPr>
              <a:t>Investitionskredit</a:t>
            </a:r>
          </a:p>
        </p:txBody>
      </p:sp>
      <p:sp>
        <p:nvSpPr>
          <p:cNvPr id="7" name="Textfeld 6">
            <a:extLst>
              <a:ext uri="{FF2B5EF4-FFF2-40B4-BE49-F238E27FC236}">
                <a16:creationId xmlns:a16="http://schemas.microsoft.com/office/drawing/2014/main" id="{4F666B8C-E700-BDE3-5C59-D5E52BAD1DD4}"/>
              </a:ext>
            </a:extLst>
          </p:cNvPr>
          <p:cNvSpPr txBox="1"/>
          <p:nvPr/>
        </p:nvSpPr>
        <p:spPr>
          <a:xfrm rot="891155">
            <a:off x="5623781" y="2607070"/>
            <a:ext cx="3243196" cy="523220"/>
          </a:xfrm>
          <a:prstGeom prst="rect">
            <a:avLst/>
          </a:prstGeom>
          <a:noFill/>
        </p:spPr>
        <p:txBody>
          <a:bodyPr wrap="none" rtlCol="0">
            <a:spAutoFit/>
          </a:bodyPr>
          <a:lstStyle/>
          <a:p>
            <a:r>
              <a:rPr lang="de-AT" sz="2800" dirty="0">
                <a:solidFill>
                  <a:srgbClr val="00B0F0"/>
                </a:solidFill>
                <a:latin typeface="Arial" panose="020B0604020202020204" pitchFamily="34" charset="0"/>
                <a:cs typeface="Arial" panose="020B0604020202020204" pitchFamily="34" charset="0"/>
              </a:rPr>
              <a:t>Betriebsmittelkredit</a:t>
            </a:r>
          </a:p>
        </p:txBody>
      </p:sp>
      <p:sp>
        <p:nvSpPr>
          <p:cNvPr id="8" name="Textfeld 7">
            <a:extLst>
              <a:ext uri="{FF2B5EF4-FFF2-40B4-BE49-F238E27FC236}">
                <a16:creationId xmlns:a16="http://schemas.microsoft.com/office/drawing/2014/main" id="{4759BF8D-3DC1-1532-67D3-9445BCFBF58C}"/>
              </a:ext>
            </a:extLst>
          </p:cNvPr>
          <p:cNvSpPr txBox="1"/>
          <p:nvPr/>
        </p:nvSpPr>
        <p:spPr>
          <a:xfrm rot="20136945">
            <a:off x="4536328" y="1042013"/>
            <a:ext cx="4288353" cy="523220"/>
          </a:xfrm>
          <a:prstGeom prst="rect">
            <a:avLst/>
          </a:prstGeom>
          <a:noFill/>
        </p:spPr>
        <p:txBody>
          <a:bodyPr wrap="none" rtlCol="0">
            <a:spAutoFit/>
          </a:bodyPr>
          <a:lstStyle/>
          <a:p>
            <a:r>
              <a:rPr lang="de-AT" sz="2800" dirty="0">
                <a:solidFill>
                  <a:srgbClr val="0070C0"/>
                </a:solidFill>
                <a:latin typeface="Arial" panose="020B0604020202020204" pitchFamily="34" charset="0"/>
                <a:cs typeface="Arial" panose="020B0604020202020204" pitchFamily="34" charset="0"/>
              </a:rPr>
              <a:t>Unternehmensbeteiligung</a:t>
            </a:r>
          </a:p>
        </p:txBody>
      </p:sp>
      <p:sp>
        <p:nvSpPr>
          <p:cNvPr id="9" name="Textfeld 8">
            <a:extLst>
              <a:ext uri="{FF2B5EF4-FFF2-40B4-BE49-F238E27FC236}">
                <a16:creationId xmlns:a16="http://schemas.microsoft.com/office/drawing/2014/main" id="{9DBBA30E-3058-66A5-5F8D-B8386B244599}"/>
              </a:ext>
            </a:extLst>
          </p:cNvPr>
          <p:cNvSpPr txBox="1"/>
          <p:nvPr/>
        </p:nvSpPr>
        <p:spPr>
          <a:xfrm rot="18799845">
            <a:off x="310231" y="3259723"/>
            <a:ext cx="1696298" cy="338554"/>
          </a:xfrm>
          <a:prstGeom prst="rect">
            <a:avLst/>
          </a:prstGeom>
          <a:noFill/>
        </p:spPr>
        <p:txBody>
          <a:bodyPr wrap="none" rtlCol="0">
            <a:spAutoFit/>
          </a:bodyPr>
          <a:lstStyle/>
          <a:p>
            <a:r>
              <a:rPr lang="de-AT" sz="1600" dirty="0">
                <a:solidFill>
                  <a:srgbClr val="0070C0"/>
                </a:solidFill>
                <a:latin typeface="Arial" panose="020B0604020202020204" pitchFamily="34" charset="0"/>
                <a:cs typeface="Arial" panose="020B0604020202020204" pitchFamily="34" charset="0"/>
              </a:rPr>
              <a:t>Stille Beteiligung</a:t>
            </a:r>
          </a:p>
        </p:txBody>
      </p:sp>
      <p:sp>
        <p:nvSpPr>
          <p:cNvPr id="10" name="Textfeld 9">
            <a:extLst>
              <a:ext uri="{FF2B5EF4-FFF2-40B4-BE49-F238E27FC236}">
                <a16:creationId xmlns:a16="http://schemas.microsoft.com/office/drawing/2014/main" id="{9C93B664-B0AA-9055-AC87-2248AF697332}"/>
              </a:ext>
            </a:extLst>
          </p:cNvPr>
          <p:cNvSpPr txBox="1"/>
          <p:nvPr/>
        </p:nvSpPr>
        <p:spPr>
          <a:xfrm>
            <a:off x="3247478" y="719743"/>
            <a:ext cx="2986523" cy="584775"/>
          </a:xfrm>
          <a:prstGeom prst="rect">
            <a:avLst/>
          </a:prstGeom>
          <a:noFill/>
        </p:spPr>
        <p:txBody>
          <a:bodyPr wrap="none" rtlCol="0">
            <a:spAutoFit/>
          </a:bodyPr>
          <a:lstStyle/>
          <a:p>
            <a:r>
              <a:rPr lang="de-AT" sz="3200" dirty="0">
                <a:solidFill>
                  <a:srgbClr val="FF0000"/>
                </a:solidFill>
                <a:latin typeface="Arial" panose="020B0604020202020204" pitchFamily="34" charset="0"/>
                <a:cs typeface="Arial" panose="020B0604020202020204" pitchFamily="34" charset="0"/>
              </a:rPr>
              <a:t>Venture Capital</a:t>
            </a:r>
          </a:p>
        </p:txBody>
      </p:sp>
      <p:sp>
        <p:nvSpPr>
          <p:cNvPr id="11" name="Textfeld 10">
            <a:extLst>
              <a:ext uri="{FF2B5EF4-FFF2-40B4-BE49-F238E27FC236}">
                <a16:creationId xmlns:a16="http://schemas.microsoft.com/office/drawing/2014/main" id="{70D928D2-2982-6CB6-44FD-7E9D387B6031}"/>
              </a:ext>
            </a:extLst>
          </p:cNvPr>
          <p:cNvSpPr txBox="1"/>
          <p:nvPr/>
        </p:nvSpPr>
        <p:spPr>
          <a:xfrm rot="20811549">
            <a:off x="5459113" y="4768076"/>
            <a:ext cx="2643096" cy="523220"/>
          </a:xfrm>
          <a:prstGeom prst="rect">
            <a:avLst/>
          </a:prstGeom>
          <a:noFill/>
        </p:spPr>
        <p:txBody>
          <a:bodyPr wrap="none" rtlCol="0">
            <a:spAutoFit/>
          </a:bodyPr>
          <a:lstStyle/>
          <a:p>
            <a:r>
              <a:rPr lang="de-AT" sz="2800" dirty="0">
                <a:solidFill>
                  <a:srgbClr val="FF0000"/>
                </a:solidFill>
                <a:latin typeface="Arial" panose="020B0604020202020204" pitchFamily="34" charset="0"/>
                <a:cs typeface="Arial" panose="020B0604020202020204" pitchFamily="34" charset="0"/>
              </a:rPr>
              <a:t>Business Angel</a:t>
            </a:r>
          </a:p>
        </p:txBody>
      </p:sp>
      <p:sp>
        <p:nvSpPr>
          <p:cNvPr id="13" name="Textfeld 12">
            <a:extLst>
              <a:ext uri="{FF2B5EF4-FFF2-40B4-BE49-F238E27FC236}">
                <a16:creationId xmlns:a16="http://schemas.microsoft.com/office/drawing/2014/main" id="{9287C36D-77A5-BF03-DB07-86E13F9EF1AD}"/>
              </a:ext>
            </a:extLst>
          </p:cNvPr>
          <p:cNvSpPr txBox="1"/>
          <p:nvPr/>
        </p:nvSpPr>
        <p:spPr>
          <a:xfrm rot="20734578">
            <a:off x="1944209" y="5079202"/>
            <a:ext cx="2105063" cy="523220"/>
          </a:xfrm>
          <a:prstGeom prst="rect">
            <a:avLst/>
          </a:prstGeom>
          <a:noFill/>
        </p:spPr>
        <p:txBody>
          <a:bodyPr wrap="none" rtlCol="0">
            <a:spAutoFit/>
          </a:bodyPr>
          <a:lstStyle/>
          <a:p>
            <a:r>
              <a:rPr lang="de-AT" sz="2800" dirty="0">
                <a:solidFill>
                  <a:srgbClr val="00B0F0"/>
                </a:solidFill>
                <a:latin typeface="Arial" panose="020B0604020202020204" pitchFamily="34" charset="0"/>
                <a:cs typeface="Arial" panose="020B0604020202020204" pitchFamily="34" charset="0"/>
              </a:rPr>
              <a:t>Fördermittel</a:t>
            </a:r>
          </a:p>
        </p:txBody>
      </p:sp>
      <p:sp>
        <p:nvSpPr>
          <p:cNvPr id="14" name="Textfeld 13">
            <a:extLst>
              <a:ext uri="{FF2B5EF4-FFF2-40B4-BE49-F238E27FC236}">
                <a16:creationId xmlns:a16="http://schemas.microsoft.com/office/drawing/2014/main" id="{3BCCAB89-09E4-D72F-EC70-28B0BD7B2725}"/>
              </a:ext>
            </a:extLst>
          </p:cNvPr>
          <p:cNvSpPr txBox="1"/>
          <p:nvPr/>
        </p:nvSpPr>
        <p:spPr>
          <a:xfrm rot="21281009">
            <a:off x="385043" y="4397065"/>
            <a:ext cx="2125903" cy="523220"/>
          </a:xfrm>
          <a:prstGeom prst="rect">
            <a:avLst/>
          </a:prstGeom>
          <a:noFill/>
        </p:spPr>
        <p:txBody>
          <a:bodyPr wrap="none" rtlCol="0">
            <a:spAutoFit/>
          </a:bodyPr>
          <a:lstStyle/>
          <a:p>
            <a:r>
              <a:rPr lang="de-AT" sz="2800" dirty="0">
                <a:solidFill>
                  <a:srgbClr val="00B0F0"/>
                </a:solidFill>
                <a:latin typeface="Arial" panose="020B0604020202020204" pitchFamily="34" charset="0"/>
                <a:cs typeface="Arial" panose="020B0604020202020204" pitchFamily="34" charset="0"/>
              </a:rPr>
              <a:t>Förderkredit</a:t>
            </a:r>
          </a:p>
        </p:txBody>
      </p:sp>
      <p:sp>
        <p:nvSpPr>
          <p:cNvPr id="15" name="Textfeld 14">
            <a:extLst>
              <a:ext uri="{FF2B5EF4-FFF2-40B4-BE49-F238E27FC236}">
                <a16:creationId xmlns:a16="http://schemas.microsoft.com/office/drawing/2014/main" id="{B207623C-C850-15E6-2BF7-647DAF17EC8F}"/>
              </a:ext>
            </a:extLst>
          </p:cNvPr>
          <p:cNvSpPr txBox="1"/>
          <p:nvPr/>
        </p:nvSpPr>
        <p:spPr>
          <a:xfrm>
            <a:off x="3885462" y="5731089"/>
            <a:ext cx="2242206" cy="461665"/>
          </a:xfrm>
          <a:prstGeom prst="rect">
            <a:avLst/>
          </a:prstGeom>
          <a:noFill/>
        </p:spPr>
        <p:txBody>
          <a:bodyPr wrap="square" rtlCol="0">
            <a:spAutoFit/>
          </a:bodyPr>
          <a:lstStyle/>
          <a:p>
            <a:r>
              <a:rPr lang="de-AT" sz="2400" dirty="0">
                <a:solidFill>
                  <a:srgbClr val="FF0000"/>
                </a:solidFill>
                <a:latin typeface="Arial" panose="020B0604020202020204" pitchFamily="34" charset="0"/>
                <a:cs typeface="Arial" panose="020B0604020202020204" pitchFamily="34" charset="0"/>
              </a:rPr>
              <a:t>Crowdfunding</a:t>
            </a:r>
          </a:p>
        </p:txBody>
      </p:sp>
      <p:sp>
        <p:nvSpPr>
          <p:cNvPr id="16" name="Textfeld 15">
            <a:extLst>
              <a:ext uri="{FF2B5EF4-FFF2-40B4-BE49-F238E27FC236}">
                <a16:creationId xmlns:a16="http://schemas.microsoft.com/office/drawing/2014/main" id="{CA481BE0-5A5C-F564-E5CD-15DC83199CFD}"/>
              </a:ext>
            </a:extLst>
          </p:cNvPr>
          <p:cNvSpPr txBox="1"/>
          <p:nvPr/>
        </p:nvSpPr>
        <p:spPr>
          <a:xfrm rot="248659">
            <a:off x="5865827" y="3625947"/>
            <a:ext cx="1313180" cy="369332"/>
          </a:xfrm>
          <a:prstGeom prst="rect">
            <a:avLst/>
          </a:prstGeom>
          <a:noFill/>
        </p:spPr>
        <p:txBody>
          <a:bodyPr wrap="none" rtlCol="0">
            <a:spAutoFit/>
          </a:bodyPr>
          <a:lstStyle/>
          <a:p>
            <a:r>
              <a:rPr lang="de-AT" dirty="0">
                <a:solidFill>
                  <a:srgbClr val="00B0F0"/>
                </a:solidFill>
                <a:latin typeface="Arial" panose="020B0604020202020204" pitchFamily="34" charset="0"/>
                <a:cs typeface="Arial" panose="020B0604020202020204" pitchFamily="34" charset="0"/>
              </a:rPr>
              <a:t>Mikrokredit</a:t>
            </a:r>
          </a:p>
        </p:txBody>
      </p:sp>
      <p:sp>
        <p:nvSpPr>
          <p:cNvPr id="4" name="Textfeld 3">
            <a:extLst>
              <a:ext uri="{FF2B5EF4-FFF2-40B4-BE49-F238E27FC236}">
                <a16:creationId xmlns:a16="http://schemas.microsoft.com/office/drawing/2014/main" id="{F383EF99-197C-B371-D643-94C35EE8C79A}"/>
              </a:ext>
            </a:extLst>
          </p:cNvPr>
          <p:cNvSpPr txBox="1"/>
          <p:nvPr/>
        </p:nvSpPr>
        <p:spPr>
          <a:xfrm>
            <a:off x="2796097" y="3107417"/>
            <a:ext cx="1265090" cy="461665"/>
          </a:xfrm>
          <a:prstGeom prst="rect">
            <a:avLst/>
          </a:prstGeom>
          <a:noFill/>
        </p:spPr>
        <p:txBody>
          <a:bodyPr wrap="none" rtlCol="0">
            <a:spAutoFit/>
          </a:bodyPr>
          <a:lstStyle/>
          <a:p>
            <a:r>
              <a:rPr lang="de-AT" sz="2400" dirty="0">
                <a:solidFill>
                  <a:srgbClr val="00B0F0"/>
                </a:solidFill>
                <a:latin typeface="Arial" panose="020B0604020202020204" pitchFamily="34" charset="0"/>
                <a:cs typeface="Arial" panose="020B0604020202020204" pitchFamily="34" charset="0"/>
              </a:rPr>
              <a:t>Leasing</a:t>
            </a:r>
          </a:p>
        </p:txBody>
      </p:sp>
      <p:sp>
        <p:nvSpPr>
          <p:cNvPr id="17" name="Textfeld 16">
            <a:extLst>
              <a:ext uri="{FF2B5EF4-FFF2-40B4-BE49-F238E27FC236}">
                <a16:creationId xmlns:a16="http://schemas.microsoft.com/office/drawing/2014/main" id="{1EF61D97-DA15-885E-6A45-E8C6AB630211}"/>
              </a:ext>
            </a:extLst>
          </p:cNvPr>
          <p:cNvSpPr txBox="1"/>
          <p:nvPr/>
        </p:nvSpPr>
        <p:spPr>
          <a:xfrm>
            <a:off x="7170506" y="1662935"/>
            <a:ext cx="1146468" cy="369332"/>
          </a:xfrm>
          <a:prstGeom prst="rect">
            <a:avLst/>
          </a:prstGeom>
          <a:noFill/>
        </p:spPr>
        <p:txBody>
          <a:bodyPr wrap="none" rtlCol="0">
            <a:spAutoFit/>
          </a:bodyPr>
          <a:lstStyle/>
          <a:p>
            <a:r>
              <a:rPr lang="de-AT" dirty="0">
                <a:solidFill>
                  <a:srgbClr val="00B0F0"/>
                </a:solidFill>
                <a:latin typeface="Arial" panose="020B0604020202020204" pitchFamily="34" charset="0"/>
                <a:cs typeface="Arial" panose="020B0604020202020204" pitchFamily="34" charset="0"/>
              </a:rPr>
              <a:t>Factoring</a:t>
            </a:r>
          </a:p>
        </p:txBody>
      </p:sp>
      <p:sp>
        <p:nvSpPr>
          <p:cNvPr id="18" name="Textfeld 17">
            <a:extLst>
              <a:ext uri="{FF2B5EF4-FFF2-40B4-BE49-F238E27FC236}">
                <a16:creationId xmlns:a16="http://schemas.microsoft.com/office/drawing/2014/main" id="{6FBCFECD-5FAE-D6B5-9604-7CBE248ED4A4}"/>
              </a:ext>
            </a:extLst>
          </p:cNvPr>
          <p:cNvSpPr txBox="1"/>
          <p:nvPr/>
        </p:nvSpPr>
        <p:spPr>
          <a:xfrm rot="20817036">
            <a:off x="975408" y="1818677"/>
            <a:ext cx="3201517" cy="461665"/>
          </a:xfrm>
          <a:prstGeom prst="rect">
            <a:avLst/>
          </a:prstGeom>
          <a:noFill/>
        </p:spPr>
        <p:txBody>
          <a:bodyPr wrap="none" rtlCol="0">
            <a:spAutoFit/>
          </a:bodyPr>
          <a:lstStyle/>
          <a:p>
            <a:r>
              <a:rPr lang="de-AT" sz="2400" dirty="0">
                <a:solidFill>
                  <a:srgbClr val="00B0F0"/>
                </a:solidFill>
                <a:latin typeface="Arial" panose="020B0604020202020204" pitchFamily="34" charset="0"/>
                <a:cs typeface="Arial" panose="020B0604020202020204" pitchFamily="34" charset="0"/>
              </a:rPr>
              <a:t>Unternehmensanleihe</a:t>
            </a:r>
          </a:p>
        </p:txBody>
      </p:sp>
    </p:spTree>
    <p:extLst>
      <p:ext uri="{BB962C8B-B14F-4D97-AF65-F5344CB8AC3E}">
        <p14:creationId xmlns:p14="http://schemas.microsoft.com/office/powerpoint/2010/main" val="3041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0" fill="hold"/>
                                        <p:tgtEl>
                                          <p:spTgt spid="9"/>
                                        </p:tgtEl>
                                        <p:attrNameLst>
                                          <p:attrName>ppt_w</p:attrName>
                                        </p:attrNameLst>
                                      </p:cBhvr>
                                      <p:tavLst>
                                        <p:tav tm="0">
                                          <p:val>
                                            <p:fltVal val="0"/>
                                          </p:val>
                                        </p:tav>
                                        <p:tav tm="100000">
                                          <p:val>
                                            <p:strVal val="#ppt_w"/>
                                          </p:val>
                                        </p:tav>
                                      </p:tavLst>
                                    </p:anim>
                                    <p:anim calcmode="lin" valueType="num">
                                      <p:cBhvr>
                                        <p:cTn id="14" dur="5000" fill="hold"/>
                                        <p:tgtEl>
                                          <p:spTgt spid="9"/>
                                        </p:tgtEl>
                                        <p:attrNameLst>
                                          <p:attrName>ppt_h</p:attrName>
                                        </p:attrNameLst>
                                      </p:cBhvr>
                                      <p:tavLst>
                                        <p:tav tm="0">
                                          <p:val>
                                            <p:fltVal val="0"/>
                                          </p:val>
                                        </p:tav>
                                        <p:tav tm="100000">
                                          <p:val>
                                            <p:strVal val="#ppt_h"/>
                                          </p:val>
                                        </p:tav>
                                      </p:tavLst>
                                    </p:anim>
                                    <p:anim calcmode="lin" valueType="num">
                                      <p:cBhvr>
                                        <p:cTn id="15" dur="5000" fill="hold"/>
                                        <p:tgtEl>
                                          <p:spTgt spid="9"/>
                                        </p:tgtEl>
                                        <p:attrNameLst>
                                          <p:attrName>style.rotation</p:attrName>
                                        </p:attrNameLst>
                                      </p:cBhvr>
                                      <p:tavLst>
                                        <p:tav tm="0">
                                          <p:val>
                                            <p:fltVal val="90"/>
                                          </p:val>
                                        </p:tav>
                                        <p:tav tm="100000">
                                          <p:val>
                                            <p:fltVal val="0"/>
                                          </p:val>
                                        </p:tav>
                                      </p:tavLst>
                                    </p:anim>
                                    <p:animEffect transition="in" filter="fade">
                                      <p:cBhvr>
                                        <p:cTn id="16" dur="5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p:val>
                                            <p:fltVal val="0"/>
                                          </p:val>
                                        </p:tav>
                                        <p:tav tm="100000">
                                          <p:val>
                                            <p:strVal val="#ppt_w"/>
                                          </p:val>
                                        </p:tav>
                                      </p:tavLst>
                                    </p:anim>
                                    <p:anim calcmode="lin" valueType="num">
                                      <p:cBhvr>
                                        <p:cTn id="20" dur="5000" fill="hold"/>
                                        <p:tgtEl>
                                          <p:spTgt spid="7"/>
                                        </p:tgtEl>
                                        <p:attrNameLst>
                                          <p:attrName>ppt_h</p:attrName>
                                        </p:attrNameLst>
                                      </p:cBhvr>
                                      <p:tavLst>
                                        <p:tav tm="0">
                                          <p:val>
                                            <p:fltVal val="0"/>
                                          </p:val>
                                        </p:tav>
                                        <p:tav tm="100000">
                                          <p:val>
                                            <p:strVal val="#ppt_h"/>
                                          </p:val>
                                        </p:tav>
                                      </p:tavLst>
                                    </p:anim>
                                    <p:anim calcmode="lin" valueType="num">
                                      <p:cBhvr>
                                        <p:cTn id="21" dur="5000" fill="hold"/>
                                        <p:tgtEl>
                                          <p:spTgt spid="7"/>
                                        </p:tgtEl>
                                        <p:attrNameLst>
                                          <p:attrName>style.rotation</p:attrName>
                                        </p:attrNameLst>
                                      </p:cBhvr>
                                      <p:tavLst>
                                        <p:tav tm="0">
                                          <p:val>
                                            <p:fltVal val="90"/>
                                          </p:val>
                                        </p:tav>
                                        <p:tav tm="100000">
                                          <p:val>
                                            <p:fltVal val="0"/>
                                          </p:val>
                                        </p:tav>
                                      </p:tavLst>
                                    </p:anim>
                                    <p:animEffect transition="in" filter="fade">
                                      <p:cBhvr>
                                        <p:cTn id="22" dur="5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0" fill="hold"/>
                                        <p:tgtEl>
                                          <p:spTgt spid="14"/>
                                        </p:tgtEl>
                                        <p:attrNameLst>
                                          <p:attrName>ppt_w</p:attrName>
                                        </p:attrNameLst>
                                      </p:cBhvr>
                                      <p:tavLst>
                                        <p:tav tm="0">
                                          <p:val>
                                            <p:fltVal val="0"/>
                                          </p:val>
                                        </p:tav>
                                        <p:tav tm="100000">
                                          <p:val>
                                            <p:strVal val="#ppt_w"/>
                                          </p:val>
                                        </p:tav>
                                      </p:tavLst>
                                    </p:anim>
                                    <p:anim calcmode="lin" valueType="num">
                                      <p:cBhvr>
                                        <p:cTn id="26" dur="5000" fill="hold"/>
                                        <p:tgtEl>
                                          <p:spTgt spid="14"/>
                                        </p:tgtEl>
                                        <p:attrNameLst>
                                          <p:attrName>ppt_h</p:attrName>
                                        </p:attrNameLst>
                                      </p:cBhvr>
                                      <p:tavLst>
                                        <p:tav tm="0">
                                          <p:val>
                                            <p:fltVal val="0"/>
                                          </p:val>
                                        </p:tav>
                                        <p:tav tm="100000">
                                          <p:val>
                                            <p:strVal val="#ppt_h"/>
                                          </p:val>
                                        </p:tav>
                                      </p:tavLst>
                                    </p:anim>
                                    <p:anim calcmode="lin" valueType="num">
                                      <p:cBhvr>
                                        <p:cTn id="27" dur="5000" fill="hold"/>
                                        <p:tgtEl>
                                          <p:spTgt spid="14"/>
                                        </p:tgtEl>
                                        <p:attrNameLst>
                                          <p:attrName>style.rotation</p:attrName>
                                        </p:attrNameLst>
                                      </p:cBhvr>
                                      <p:tavLst>
                                        <p:tav tm="0">
                                          <p:val>
                                            <p:fltVal val="90"/>
                                          </p:val>
                                        </p:tav>
                                        <p:tav tm="100000">
                                          <p:val>
                                            <p:fltVal val="0"/>
                                          </p:val>
                                        </p:tav>
                                      </p:tavLst>
                                    </p:anim>
                                    <p:animEffect transition="in" filter="fade">
                                      <p:cBhvr>
                                        <p:cTn id="28" dur="5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0" fill="hold"/>
                                        <p:tgtEl>
                                          <p:spTgt spid="6"/>
                                        </p:tgtEl>
                                        <p:attrNameLst>
                                          <p:attrName>ppt_w</p:attrName>
                                        </p:attrNameLst>
                                      </p:cBhvr>
                                      <p:tavLst>
                                        <p:tav tm="0">
                                          <p:val>
                                            <p:fltVal val="0"/>
                                          </p:val>
                                        </p:tav>
                                        <p:tav tm="100000">
                                          <p:val>
                                            <p:strVal val="#ppt_w"/>
                                          </p:val>
                                        </p:tav>
                                      </p:tavLst>
                                    </p:anim>
                                    <p:anim calcmode="lin" valueType="num">
                                      <p:cBhvr>
                                        <p:cTn id="32" dur="5000" fill="hold"/>
                                        <p:tgtEl>
                                          <p:spTgt spid="6"/>
                                        </p:tgtEl>
                                        <p:attrNameLst>
                                          <p:attrName>ppt_h</p:attrName>
                                        </p:attrNameLst>
                                      </p:cBhvr>
                                      <p:tavLst>
                                        <p:tav tm="0">
                                          <p:val>
                                            <p:fltVal val="0"/>
                                          </p:val>
                                        </p:tav>
                                        <p:tav tm="100000">
                                          <p:val>
                                            <p:strVal val="#ppt_h"/>
                                          </p:val>
                                        </p:tav>
                                      </p:tavLst>
                                    </p:anim>
                                    <p:anim calcmode="lin" valueType="num">
                                      <p:cBhvr>
                                        <p:cTn id="33" dur="5000" fill="hold"/>
                                        <p:tgtEl>
                                          <p:spTgt spid="6"/>
                                        </p:tgtEl>
                                        <p:attrNameLst>
                                          <p:attrName>style.rotation</p:attrName>
                                        </p:attrNameLst>
                                      </p:cBhvr>
                                      <p:tavLst>
                                        <p:tav tm="0">
                                          <p:val>
                                            <p:fltVal val="90"/>
                                          </p:val>
                                        </p:tav>
                                        <p:tav tm="100000">
                                          <p:val>
                                            <p:fltVal val="0"/>
                                          </p:val>
                                        </p:tav>
                                      </p:tavLst>
                                    </p:anim>
                                    <p:animEffect transition="in" filter="fade">
                                      <p:cBhvr>
                                        <p:cTn id="34" dur="5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0" fill="hold"/>
                                        <p:tgtEl>
                                          <p:spTgt spid="16"/>
                                        </p:tgtEl>
                                        <p:attrNameLst>
                                          <p:attrName>ppt_w</p:attrName>
                                        </p:attrNameLst>
                                      </p:cBhvr>
                                      <p:tavLst>
                                        <p:tav tm="0">
                                          <p:val>
                                            <p:fltVal val="0"/>
                                          </p:val>
                                        </p:tav>
                                        <p:tav tm="100000">
                                          <p:val>
                                            <p:strVal val="#ppt_w"/>
                                          </p:val>
                                        </p:tav>
                                      </p:tavLst>
                                    </p:anim>
                                    <p:anim calcmode="lin" valueType="num">
                                      <p:cBhvr>
                                        <p:cTn id="38" dur="5000" fill="hold"/>
                                        <p:tgtEl>
                                          <p:spTgt spid="16"/>
                                        </p:tgtEl>
                                        <p:attrNameLst>
                                          <p:attrName>ppt_h</p:attrName>
                                        </p:attrNameLst>
                                      </p:cBhvr>
                                      <p:tavLst>
                                        <p:tav tm="0">
                                          <p:val>
                                            <p:fltVal val="0"/>
                                          </p:val>
                                        </p:tav>
                                        <p:tav tm="100000">
                                          <p:val>
                                            <p:strVal val="#ppt_h"/>
                                          </p:val>
                                        </p:tav>
                                      </p:tavLst>
                                    </p:anim>
                                    <p:anim calcmode="lin" valueType="num">
                                      <p:cBhvr>
                                        <p:cTn id="39" dur="5000" fill="hold"/>
                                        <p:tgtEl>
                                          <p:spTgt spid="16"/>
                                        </p:tgtEl>
                                        <p:attrNameLst>
                                          <p:attrName>style.rotation</p:attrName>
                                        </p:attrNameLst>
                                      </p:cBhvr>
                                      <p:tavLst>
                                        <p:tav tm="0">
                                          <p:val>
                                            <p:fltVal val="90"/>
                                          </p:val>
                                        </p:tav>
                                        <p:tav tm="100000">
                                          <p:val>
                                            <p:fltVal val="0"/>
                                          </p:val>
                                        </p:tav>
                                      </p:tavLst>
                                    </p:anim>
                                    <p:animEffect transition="in" filter="fade">
                                      <p:cBhvr>
                                        <p:cTn id="40" dur="50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0" fill="hold"/>
                                        <p:tgtEl>
                                          <p:spTgt spid="13"/>
                                        </p:tgtEl>
                                        <p:attrNameLst>
                                          <p:attrName>ppt_w</p:attrName>
                                        </p:attrNameLst>
                                      </p:cBhvr>
                                      <p:tavLst>
                                        <p:tav tm="0">
                                          <p:val>
                                            <p:fltVal val="0"/>
                                          </p:val>
                                        </p:tav>
                                        <p:tav tm="100000">
                                          <p:val>
                                            <p:strVal val="#ppt_w"/>
                                          </p:val>
                                        </p:tav>
                                      </p:tavLst>
                                    </p:anim>
                                    <p:anim calcmode="lin" valueType="num">
                                      <p:cBhvr>
                                        <p:cTn id="44" dur="5000" fill="hold"/>
                                        <p:tgtEl>
                                          <p:spTgt spid="13"/>
                                        </p:tgtEl>
                                        <p:attrNameLst>
                                          <p:attrName>ppt_h</p:attrName>
                                        </p:attrNameLst>
                                      </p:cBhvr>
                                      <p:tavLst>
                                        <p:tav tm="0">
                                          <p:val>
                                            <p:fltVal val="0"/>
                                          </p:val>
                                        </p:tav>
                                        <p:tav tm="100000">
                                          <p:val>
                                            <p:strVal val="#ppt_h"/>
                                          </p:val>
                                        </p:tav>
                                      </p:tavLst>
                                    </p:anim>
                                    <p:anim calcmode="lin" valueType="num">
                                      <p:cBhvr>
                                        <p:cTn id="45" dur="5000" fill="hold"/>
                                        <p:tgtEl>
                                          <p:spTgt spid="13"/>
                                        </p:tgtEl>
                                        <p:attrNameLst>
                                          <p:attrName>style.rotation</p:attrName>
                                        </p:attrNameLst>
                                      </p:cBhvr>
                                      <p:tavLst>
                                        <p:tav tm="0">
                                          <p:val>
                                            <p:fltVal val="90"/>
                                          </p:val>
                                        </p:tav>
                                        <p:tav tm="100000">
                                          <p:val>
                                            <p:fltVal val="0"/>
                                          </p:val>
                                        </p:tav>
                                      </p:tavLst>
                                    </p:anim>
                                    <p:animEffect transition="in" filter="fade">
                                      <p:cBhvr>
                                        <p:cTn id="46" dur="5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0" fill="hold"/>
                                        <p:tgtEl>
                                          <p:spTgt spid="11"/>
                                        </p:tgtEl>
                                        <p:attrNameLst>
                                          <p:attrName>ppt_w</p:attrName>
                                        </p:attrNameLst>
                                      </p:cBhvr>
                                      <p:tavLst>
                                        <p:tav tm="0">
                                          <p:val>
                                            <p:fltVal val="0"/>
                                          </p:val>
                                        </p:tav>
                                        <p:tav tm="100000">
                                          <p:val>
                                            <p:strVal val="#ppt_w"/>
                                          </p:val>
                                        </p:tav>
                                      </p:tavLst>
                                    </p:anim>
                                    <p:anim calcmode="lin" valueType="num">
                                      <p:cBhvr>
                                        <p:cTn id="50" dur="5000" fill="hold"/>
                                        <p:tgtEl>
                                          <p:spTgt spid="11"/>
                                        </p:tgtEl>
                                        <p:attrNameLst>
                                          <p:attrName>ppt_h</p:attrName>
                                        </p:attrNameLst>
                                      </p:cBhvr>
                                      <p:tavLst>
                                        <p:tav tm="0">
                                          <p:val>
                                            <p:fltVal val="0"/>
                                          </p:val>
                                        </p:tav>
                                        <p:tav tm="100000">
                                          <p:val>
                                            <p:strVal val="#ppt_h"/>
                                          </p:val>
                                        </p:tav>
                                      </p:tavLst>
                                    </p:anim>
                                    <p:anim calcmode="lin" valueType="num">
                                      <p:cBhvr>
                                        <p:cTn id="51" dur="5000" fill="hold"/>
                                        <p:tgtEl>
                                          <p:spTgt spid="11"/>
                                        </p:tgtEl>
                                        <p:attrNameLst>
                                          <p:attrName>style.rotation</p:attrName>
                                        </p:attrNameLst>
                                      </p:cBhvr>
                                      <p:tavLst>
                                        <p:tav tm="0">
                                          <p:val>
                                            <p:fltVal val="90"/>
                                          </p:val>
                                        </p:tav>
                                        <p:tav tm="100000">
                                          <p:val>
                                            <p:fltVal val="0"/>
                                          </p:val>
                                        </p:tav>
                                      </p:tavLst>
                                    </p:anim>
                                    <p:animEffect transition="in" filter="fade">
                                      <p:cBhvr>
                                        <p:cTn id="52" dur="5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0" fill="hold"/>
                                        <p:tgtEl>
                                          <p:spTgt spid="15"/>
                                        </p:tgtEl>
                                        <p:attrNameLst>
                                          <p:attrName>ppt_w</p:attrName>
                                        </p:attrNameLst>
                                      </p:cBhvr>
                                      <p:tavLst>
                                        <p:tav tm="0">
                                          <p:val>
                                            <p:fltVal val="0"/>
                                          </p:val>
                                        </p:tav>
                                        <p:tav tm="100000">
                                          <p:val>
                                            <p:strVal val="#ppt_w"/>
                                          </p:val>
                                        </p:tav>
                                      </p:tavLst>
                                    </p:anim>
                                    <p:anim calcmode="lin" valueType="num">
                                      <p:cBhvr>
                                        <p:cTn id="56" dur="5000" fill="hold"/>
                                        <p:tgtEl>
                                          <p:spTgt spid="15"/>
                                        </p:tgtEl>
                                        <p:attrNameLst>
                                          <p:attrName>ppt_h</p:attrName>
                                        </p:attrNameLst>
                                      </p:cBhvr>
                                      <p:tavLst>
                                        <p:tav tm="0">
                                          <p:val>
                                            <p:fltVal val="0"/>
                                          </p:val>
                                        </p:tav>
                                        <p:tav tm="100000">
                                          <p:val>
                                            <p:strVal val="#ppt_h"/>
                                          </p:val>
                                        </p:tav>
                                      </p:tavLst>
                                    </p:anim>
                                    <p:anim calcmode="lin" valueType="num">
                                      <p:cBhvr>
                                        <p:cTn id="57" dur="5000" fill="hold"/>
                                        <p:tgtEl>
                                          <p:spTgt spid="15"/>
                                        </p:tgtEl>
                                        <p:attrNameLst>
                                          <p:attrName>style.rotation</p:attrName>
                                        </p:attrNameLst>
                                      </p:cBhvr>
                                      <p:tavLst>
                                        <p:tav tm="0">
                                          <p:val>
                                            <p:fltVal val="90"/>
                                          </p:val>
                                        </p:tav>
                                        <p:tav tm="100000">
                                          <p:val>
                                            <p:fltVal val="0"/>
                                          </p:val>
                                        </p:tav>
                                      </p:tavLst>
                                    </p:anim>
                                    <p:animEffect transition="in" filter="fade">
                                      <p:cBhvr>
                                        <p:cTn id="58" dur="5000"/>
                                        <p:tgtEl>
                                          <p:spTgt spid="1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0" fill="hold"/>
                                        <p:tgtEl>
                                          <p:spTgt spid="4"/>
                                        </p:tgtEl>
                                        <p:attrNameLst>
                                          <p:attrName>ppt_w</p:attrName>
                                        </p:attrNameLst>
                                      </p:cBhvr>
                                      <p:tavLst>
                                        <p:tav tm="0">
                                          <p:val>
                                            <p:fltVal val="0"/>
                                          </p:val>
                                        </p:tav>
                                        <p:tav tm="100000">
                                          <p:val>
                                            <p:strVal val="#ppt_w"/>
                                          </p:val>
                                        </p:tav>
                                      </p:tavLst>
                                    </p:anim>
                                    <p:anim calcmode="lin" valueType="num">
                                      <p:cBhvr>
                                        <p:cTn id="62" dur="5000" fill="hold"/>
                                        <p:tgtEl>
                                          <p:spTgt spid="4"/>
                                        </p:tgtEl>
                                        <p:attrNameLst>
                                          <p:attrName>ppt_h</p:attrName>
                                        </p:attrNameLst>
                                      </p:cBhvr>
                                      <p:tavLst>
                                        <p:tav tm="0">
                                          <p:val>
                                            <p:fltVal val="0"/>
                                          </p:val>
                                        </p:tav>
                                        <p:tav tm="100000">
                                          <p:val>
                                            <p:strVal val="#ppt_h"/>
                                          </p:val>
                                        </p:tav>
                                      </p:tavLst>
                                    </p:anim>
                                    <p:anim calcmode="lin" valueType="num">
                                      <p:cBhvr>
                                        <p:cTn id="63" dur="5000" fill="hold"/>
                                        <p:tgtEl>
                                          <p:spTgt spid="4"/>
                                        </p:tgtEl>
                                        <p:attrNameLst>
                                          <p:attrName>style.rotation</p:attrName>
                                        </p:attrNameLst>
                                      </p:cBhvr>
                                      <p:tavLst>
                                        <p:tav tm="0">
                                          <p:val>
                                            <p:fltVal val="90"/>
                                          </p:val>
                                        </p:tav>
                                        <p:tav tm="100000">
                                          <p:val>
                                            <p:fltVal val="0"/>
                                          </p:val>
                                        </p:tav>
                                      </p:tavLst>
                                    </p:anim>
                                    <p:animEffect transition="in" filter="fade">
                                      <p:cBhvr>
                                        <p:cTn id="64" dur="5000"/>
                                        <p:tgtEl>
                                          <p:spTgt spid="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0" fill="hold"/>
                                        <p:tgtEl>
                                          <p:spTgt spid="10"/>
                                        </p:tgtEl>
                                        <p:attrNameLst>
                                          <p:attrName>ppt_w</p:attrName>
                                        </p:attrNameLst>
                                      </p:cBhvr>
                                      <p:tavLst>
                                        <p:tav tm="0">
                                          <p:val>
                                            <p:fltVal val="0"/>
                                          </p:val>
                                        </p:tav>
                                        <p:tav tm="100000">
                                          <p:val>
                                            <p:strVal val="#ppt_w"/>
                                          </p:val>
                                        </p:tav>
                                      </p:tavLst>
                                    </p:anim>
                                    <p:anim calcmode="lin" valueType="num">
                                      <p:cBhvr>
                                        <p:cTn id="68" dur="5000" fill="hold"/>
                                        <p:tgtEl>
                                          <p:spTgt spid="10"/>
                                        </p:tgtEl>
                                        <p:attrNameLst>
                                          <p:attrName>ppt_h</p:attrName>
                                        </p:attrNameLst>
                                      </p:cBhvr>
                                      <p:tavLst>
                                        <p:tav tm="0">
                                          <p:val>
                                            <p:fltVal val="0"/>
                                          </p:val>
                                        </p:tav>
                                        <p:tav tm="100000">
                                          <p:val>
                                            <p:strVal val="#ppt_h"/>
                                          </p:val>
                                        </p:tav>
                                      </p:tavLst>
                                    </p:anim>
                                    <p:anim calcmode="lin" valueType="num">
                                      <p:cBhvr>
                                        <p:cTn id="69" dur="5000" fill="hold"/>
                                        <p:tgtEl>
                                          <p:spTgt spid="10"/>
                                        </p:tgtEl>
                                        <p:attrNameLst>
                                          <p:attrName>style.rotation</p:attrName>
                                        </p:attrNameLst>
                                      </p:cBhvr>
                                      <p:tavLst>
                                        <p:tav tm="0">
                                          <p:val>
                                            <p:fltVal val="90"/>
                                          </p:val>
                                        </p:tav>
                                        <p:tav tm="100000">
                                          <p:val>
                                            <p:fltVal val="0"/>
                                          </p:val>
                                        </p:tav>
                                      </p:tavLst>
                                    </p:anim>
                                    <p:animEffect transition="in" filter="fade">
                                      <p:cBhvr>
                                        <p:cTn id="70" dur="5000"/>
                                        <p:tgtEl>
                                          <p:spTgt spid="1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0" fill="hold"/>
                                        <p:tgtEl>
                                          <p:spTgt spid="17"/>
                                        </p:tgtEl>
                                        <p:attrNameLst>
                                          <p:attrName>ppt_w</p:attrName>
                                        </p:attrNameLst>
                                      </p:cBhvr>
                                      <p:tavLst>
                                        <p:tav tm="0">
                                          <p:val>
                                            <p:fltVal val="0"/>
                                          </p:val>
                                        </p:tav>
                                        <p:tav tm="100000">
                                          <p:val>
                                            <p:strVal val="#ppt_w"/>
                                          </p:val>
                                        </p:tav>
                                      </p:tavLst>
                                    </p:anim>
                                    <p:anim calcmode="lin" valueType="num">
                                      <p:cBhvr>
                                        <p:cTn id="74" dur="5000" fill="hold"/>
                                        <p:tgtEl>
                                          <p:spTgt spid="17"/>
                                        </p:tgtEl>
                                        <p:attrNameLst>
                                          <p:attrName>ppt_h</p:attrName>
                                        </p:attrNameLst>
                                      </p:cBhvr>
                                      <p:tavLst>
                                        <p:tav tm="0">
                                          <p:val>
                                            <p:fltVal val="0"/>
                                          </p:val>
                                        </p:tav>
                                        <p:tav tm="100000">
                                          <p:val>
                                            <p:strVal val="#ppt_h"/>
                                          </p:val>
                                        </p:tav>
                                      </p:tavLst>
                                    </p:anim>
                                    <p:anim calcmode="lin" valueType="num">
                                      <p:cBhvr>
                                        <p:cTn id="75" dur="5000" fill="hold"/>
                                        <p:tgtEl>
                                          <p:spTgt spid="17"/>
                                        </p:tgtEl>
                                        <p:attrNameLst>
                                          <p:attrName>style.rotation</p:attrName>
                                        </p:attrNameLst>
                                      </p:cBhvr>
                                      <p:tavLst>
                                        <p:tav tm="0">
                                          <p:val>
                                            <p:fltVal val="90"/>
                                          </p:val>
                                        </p:tav>
                                        <p:tav tm="100000">
                                          <p:val>
                                            <p:fltVal val="0"/>
                                          </p:val>
                                        </p:tav>
                                      </p:tavLst>
                                    </p:anim>
                                    <p:animEffect transition="in" filter="fade">
                                      <p:cBhvr>
                                        <p:cTn id="76" dur="5000"/>
                                        <p:tgtEl>
                                          <p:spTgt spid="1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0" fill="hold"/>
                                        <p:tgtEl>
                                          <p:spTgt spid="18"/>
                                        </p:tgtEl>
                                        <p:attrNameLst>
                                          <p:attrName>ppt_w</p:attrName>
                                        </p:attrNameLst>
                                      </p:cBhvr>
                                      <p:tavLst>
                                        <p:tav tm="0">
                                          <p:val>
                                            <p:fltVal val="0"/>
                                          </p:val>
                                        </p:tav>
                                        <p:tav tm="100000">
                                          <p:val>
                                            <p:strVal val="#ppt_w"/>
                                          </p:val>
                                        </p:tav>
                                      </p:tavLst>
                                    </p:anim>
                                    <p:anim calcmode="lin" valueType="num">
                                      <p:cBhvr>
                                        <p:cTn id="80" dur="5000" fill="hold"/>
                                        <p:tgtEl>
                                          <p:spTgt spid="18"/>
                                        </p:tgtEl>
                                        <p:attrNameLst>
                                          <p:attrName>ppt_h</p:attrName>
                                        </p:attrNameLst>
                                      </p:cBhvr>
                                      <p:tavLst>
                                        <p:tav tm="0">
                                          <p:val>
                                            <p:fltVal val="0"/>
                                          </p:val>
                                        </p:tav>
                                        <p:tav tm="100000">
                                          <p:val>
                                            <p:strVal val="#ppt_h"/>
                                          </p:val>
                                        </p:tav>
                                      </p:tavLst>
                                    </p:anim>
                                    <p:anim calcmode="lin" valueType="num">
                                      <p:cBhvr>
                                        <p:cTn id="81" dur="5000" fill="hold"/>
                                        <p:tgtEl>
                                          <p:spTgt spid="18"/>
                                        </p:tgtEl>
                                        <p:attrNameLst>
                                          <p:attrName>style.rotation</p:attrName>
                                        </p:attrNameLst>
                                      </p:cBhvr>
                                      <p:tavLst>
                                        <p:tav tm="0">
                                          <p:val>
                                            <p:fltVal val="90"/>
                                          </p:val>
                                        </p:tav>
                                        <p:tav tm="100000">
                                          <p:val>
                                            <p:fltVal val="0"/>
                                          </p:val>
                                        </p:tav>
                                      </p:tavLst>
                                    </p:anim>
                                    <p:animEffect transition="in" filter="fade">
                                      <p:cBhvr>
                                        <p:cTn id="82" dur="5000"/>
                                        <p:tgtEl>
                                          <p:spTgt spid="1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0" fill="hold"/>
                                        <p:tgtEl>
                                          <p:spTgt spid="8"/>
                                        </p:tgtEl>
                                        <p:attrNameLst>
                                          <p:attrName>ppt_w</p:attrName>
                                        </p:attrNameLst>
                                      </p:cBhvr>
                                      <p:tavLst>
                                        <p:tav tm="0">
                                          <p:val>
                                            <p:fltVal val="0"/>
                                          </p:val>
                                        </p:tav>
                                        <p:tav tm="100000">
                                          <p:val>
                                            <p:strVal val="#ppt_w"/>
                                          </p:val>
                                        </p:tav>
                                      </p:tavLst>
                                    </p:anim>
                                    <p:anim calcmode="lin" valueType="num">
                                      <p:cBhvr>
                                        <p:cTn id="86" dur="5000" fill="hold"/>
                                        <p:tgtEl>
                                          <p:spTgt spid="8"/>
                                        </p:tgtEl>
                                        <p:attrNameLst>
                                          <p:attrName>ppt_h</p:attrName>
                                        </p:attrNameLst>
                                      </p:cBhvr>
                                      <p:tavLst>
                                        <p:tav tm="0">
                                          <p:val>
                                            <p:fltVal val="0"/>
                                          </p:val>
                                        </p:tav>
                                        <p:tav tm="100000">
                                          <p:val>
                                            <p:strVal val="#ppt_h"/>
                                          </p:val>
                                        </p:tav>
                                      </p:tavLst>
                                    </p:anim>
                                    <p:anim calcmode="lin" valueType="num">
                                      <p:cBhvr>
                                        <p:cTn id="87" dur="5000" fill="hold"/>
                                        <p:tgtEl>
                                          <p:spTgt spid="8"/>
                                        </p:tgtEl>
                                        <p:attrNameLst>
                                          <p:attrName>style.rotation</p:attrName>
                                        </p:attrNameLst>
                                      </p:cBhvr>
                                      <p:tavLst>
                                        <p:tav tm="0">
                                          <p:val>
                                            <p:fltVal val="90"/>
                                          </p:val>
                                        </p:tav>
                                        <p:tav tm="100000">
                                          <p:val>
                                            <p:fltVal val="0"/>
                                          </p:val>
                                        </p:tav>
                                      </p:tavLst>
                                    </p:anim>
                                    <p:animEffect transition="in" filter="fade">
                                      <p:cBhvr>
                                        <p:cTn id="88" dur="5000"/>
                                        <p:tgtEl>
                                          <p:spTgt spid="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0" fill="hold"/>
                                        <p:tgtEl>
                                          <p:spTgt spid="3"/>
                                        </p:tgtEl>
                                        <p:attrNameLst>
                                          <p:attrName>ppt_w</p:attrName>
                                        </p:attrNameLst>
                                      </p:cBhvr>
                                      <p:tavLst>
                                        <p:tav tm="0">
                                          <p:val>
                                            <p:fltVal val="0"/>
                                          </p:val>
                                        </p:tav>
                                        <p:tav tm="100000">
                                          <p:val>
                                            <p:strVal val="#ppt_w"/>
                                          </p:val>
                                        </p:tav>
                                      </p:tavLst>
                                    </p:anim>
                                    <p:anim calcmode="lin" valueType="num">
                                      <p:cBhvr>
                                        <p:cTn id="92" dur="5000" fill="hold"/>
                                        <p:tgtEl>
                                          <p:spTgt spid="3"/>
                                        </p:tgtEl>
                                        <p:attrNameLst>
                                          <p:attrName>ppt_h</p:attrName>
                                        </p:attrNameLst>
                                      </p:cBhvr>
                                      <p:tavLst>
                                        <p:tav tm="0">
                                          <p:val>
                                            <p:fltVal val="0"/>
                                          </p:val>
                                        </p:tav>
                                        <p:tav tm="100000">
                                          <p:val>
                                            <p:strVal val="#ppt_h"/>
                                          </p:val>
                                        </p:tav>
                                      </p:tavLst>
                                    </p:anim>
                                    <p:anim calcmode="lin" valueType="num">
                                      <p:cBhvr>
                                        <p:cTn id="93" dur="5000" fill="hold"/>
                                        <p:tgtEl>
                                          <p:spTgt spid="3"/>
                                        </p:tgtEl>
                                        <p:attrNameLst>
                                          <p:attrName>style.rotation</p:attrName>
                                        </p:attrNameLst>
                                      </p:cBhvr>
                                      <p:tavLst>
                                        <p:tav tm="0">
                                          <p:val>
                                            <p:fltVal val="90"/>
                                          </p:val>
                                        </p:tav>
                                        <p:tav tm="100000">
                                          <p:val>
                                            <p:fltVal val="0"/>
                                          </p:val>
                                        </p:tav>
                                      </p:tavLst>
                                    </p:anim>
                                    <p:animEffect transition="in" filter="fade">
                                      <p:cBhvr>
                                        <p:cTn id="94"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4" grpId="0"/>
      <p:bldP spid="15" grpId="0"/>
      <p:bldP spid="16" grpId="0"/>
      <p:bldP spid="4"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E18A5-8351-BB19-564F-2F465A06A9A8}"/>
              </a:ext>
            </a:extLst>
          </p:cNvPr>
          <p:cNvSpPr>
            <a:spLocks noGrp="1"/>
          </p:cNvSpPr>
          <p:nvPr>
            <p:ph type="title"/>
          </p:nvPr>
        </p:nvSpPr>
        <p:spPr/>
        <p:txBody>
          <a:bodyPr>
            <a:noAutofit/>
          </a:bodyPr>
          <a:lstStyle/>
          <a:p>
            <a:pPr algn="ctr"/>
            <a:r>
              <a:rPr lang="de-AT" b="1" dirty="0">
                <a:solidFill>
                  <a:srgbClr val="FF0000"/>
                </a:solidFill>
                <a:latin typeface="Arial" panose="020B0604020202020204" pitchFamily="34" charset="0"/>
                <a:cs typeface="Arial" panose="020B0604020202020204" pitchFamily="34" charset="0"/>
              </a:rPr>
              <a:t>Unternehmensfinanzierung</a:t>
            </a:r>
          </a:p>
        </p:txBody>
      </p:sp>
      <p:sp>
        <p:nvSpPr>
          <p:cNvPr id="3" name="Inhaltsplatzhalter 2">
            <a:extLst>
              <a:ext uri="{FF2B5EF4-FFF2-40B4-BE49-F238E27FC236}">
                <a16:creationId xmlns:a16="http://schemas.microsoft.com/office/drawing/2014/main" id="{BD4BE5BC-A93B-C5F1-77D7-2A0ED954943F}"/>
              </a:ext>
            </a:extLst>
          </p:cNvPr>
          <p:cNvSpPr>
            <a:spLocks noGrp="1"/>
          </p:cNvSpPr>
          <p:nvPr>
            <p:ph idx="1"/>
          </p:nvPr>
        </p:nvSpPr>
        <p:spPr>
          <a:xfrm>
            <a:off x="446366" y="2860209"/>
            <a:ext cx="8246934" cy="3316754"/>
          </a:xfrm>
        </p:spPr>
        <p:txBody>
          <a:bodyPr>
            <a:normAutofit/>
          </a:bodyPr>
          <a:lstStyle/>
          <a:p>
            <a:pPr marL="0" indent="0" algn="ctr">
              <a:buNone/>
            </a:pPr>
            <a:r>
              <a:rPr lang="de-AT" sz="4400" dirty="0">
                <a:latin typeface="Arial" panose="020B0604020202020204" pitchFamily="34" charset="0"/>
                <a:cs typeface="Arial" panose="020B0604020202020204" pitchFamily="34" charset="0"/>
              </a:rPr>
              <a:t>Alle Aktivitäten und Formen der </a:t>
            </a:r>
            <a:r>
              <a:rPr lang="de-AT" sz="4400" b="1" dirty="0">
                <a:latin typeface="Arial" panose="020B0604020202020204" pitchFamily="34" charset="0"/>
                <a:cs typeface="Arial" panose="020B0604020202020204" pitchFamily="34" charset="0"/>
              </a:rPr>
              <a:t>Kapitalbeschaffung</a:t>
            </a:r>
            <a:r>
              <a:rPr lang="de-AT" sz="4400" dirty="0">
                <a:latin typeface="Arial" panose="020B0604020202020204" pitchFamily="34" charset="0"/>
                <a:cs typeface="Arial" panose="020B0604020202020204" pitchFamily="34" charset="0"/>
              </a:rPr>
              <a:t> eines Unternehmens</a:t>
            </a:r>
          </a:p>
        </p:txBody>
      </p:sp>
      <p:sp>
        <p:nvSpPr>
          <p:cNvPr id="4" name="Foliennummernplatzhalter 3">
            <a:extLst>
              <a:ext uri="{FF2B5EF4-FFF2-40B4-BE49-F238E27FC236}">
                <a16:creationId xmlns:a16="http://schemas.microsoft.com/office/drawing/2014/main" id="{E9833CBB-E4DB-23C7-F430-713636EE738A}"/>
              </a:ext>
            </a:extLst>
          </p:cNvPr>
          <p:cNvSpPr>
            <a:spLocks noGrp="1"/>
          </p:cNvSpPr>
          <p:nvPr>
            <p:ph type="sldNum" sz="quarter" idx="12"/>
          </p:nvPr>
        </p:nvSpPr>
        <p:spPr/>
        <p:txBody>
          <a:bodyPr/>
          <a:lstStyle/>
          <a:p>
            <a:fld id="{63D8C118-F3CA-134E-B1BE-D13545587C70}" type="slidenum">
              <a:rPr lang="de-DE" smtClean="0"/>
              <a:t>3</a:t>
            </a:fld>
            <a:endParaRPr lang="de-DE"/>
          </a:p>
        </p:txBody>
      </p:sp>
    </p:spTree>
    <p:extLst>
      <p:ext uri="{BB962C8B-B14F-4D97-AF65-F5344CB8AC3E}">
        <p14:creationId xmlns:p14="http://schemas.microsoft.com/office/powerpoint/2010/main" val="315339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AE77-1B3E-3F5C-3C5A-4A144C41BFE5}"/>
              </a:ext>
            </a:extLst>
          </p:cNvPr>
          <p:cNvSpPr>
            <a:spLocks noGrp="1"/>
          </p:cNvSpPr>
          <p:nvPr>
            <p:ph type="title"/>
          </p:nvPr>
        </p:nvSpPr>
        <p:spPr/>
        <p:txBody>
          <a:bodyPr/>
          <a:lstStyle/>
          <a:p>
            <a:pPr algn="ctr"/>
            <a:r>
              <a:rPr lang="de-AT" b="1" dirty="0">
                <a:solidFill>
                  <a:srgbClr val="FF0000"/>
                </a:solidFill>
                <a:latin typeface="Arial" panose="020B0604020202020204" pitchFamily="34" charset="0"/>
                <a:cs typeface="Arial" panose="020B0604020202020204" pitchFamily="34" charset="0"/>
              </a:rPr>
              <a:t>Ergebnis</a:t>
            </a:r>
          </a:p>
        </p:txBody>
      </p:sp>
      <p:sp>
        <p:nvSpPr>
          <p:cNvPr id="4" name="Foliennummernplatzhalter 3">
            <a:extLst>
              <a:ext uri="{FF2B5EF4-FFF2-40B4-BE49-F238E27FC236}">
                <a16:creationId xmlns:a16="http://schemas.microsoft.com/office/drawing/2014/main" id="{9C1D79F5-35A7-DCC4-4005-BDB340030C31}"/>
              </a:ext>
            </a:extLst>
          </p:cNvPr>
          <p:cNvSpPr>
            <a:spLocks noGrp="1"/>
          </p:cNvSpPr>
          <p:nvPr>
            <p:ph type="sldNum" sz="quarter" idx="12"/>
          </p:nvPr>
        </p:nvSpPr>
        <p:spPr/>
        <p:txBody>
          <a:bodyPr/>
          <a:lstStyle/>
          <a:p>
            <a:fld id="{63D8C118-F3CA-134E-B1BE-D13545587C70}" type="slidenum">
              <a:rPr lang="de-DE" smtClean="0"/>
              <a:t>4</a:t>
            </a:fld>
            <a:endParaRPr lang="de-DE"/>
          </a:p>
        </p:txBody>
      </p:sp>
      <p:graphicFrame>
        <p:nvGraphicFramePr>
          <p:cNvPr id="7" name="Tabelle 6">
            <a:extLst>
              <a:ext uri="{FF2B5EF4-FFF2-40B4-BE49-F238E27FC236}">
                <a16:creationId xmlns:a16="http://schemas.microsoft.com/office/drawing/2014/main" id="{60CD2EE4-106B-777C-0A0D-F247073C723A}"/>
              </a:ext>
            </a:extLst>
          </p:cNvPr>
          <p:cNvGraphicFramePr>
            <a:graphicFrameLocks noGrp="1"/>
          </p:cNvGraphicFramePr>
          <p:nvPr>
            <p:extLst>
              <p:ext uri="{D42A27DB-BD31-4B8C-83A1-F6EECF244321}">
                <p14:modId xmlns:p14="http://schemas.microsoft.com/office/powerpoint/2010/main" val="3326911847"/>
              </p:ext>
            </p:extLst>
          </p:nvPr>
        </p:nvGraphicFramePr>
        <p:xfrm>
          <a:off x="432000" y="1606163"/>
          <a:ext cx="8280000" cy="3753016"/>
        </p:xfrm>
        <a:graphic>
          <a:graphicData uri="http://schemas.openxmlformats.org/drawingml/2006/table">
            <a:tbl>
              <a:tblPr firstRow="1" firstCol="1" bandRow="1">
                <a:tableStyleId>{5C22544A-7EE6-4342-B048-85BDC9FD1C3A}</a:tableStyleId>
              </a:tblPr>
              <a:tblGrid>
                <a:gridCol w="1202628">
                  <a:extLst>
                    <a:ext uri="{9D8B030D-6E8A-4147-A177-3AD203B41FA5}">
                      <a16:colId xmlns:a16="http://schemas.microsoft.com/office/drawing/2014/main" val="181289487"/>
                    </a:ext>
                  </a:extLst>
                </a:gridCol>
                <a:gridCol w="6331971">
                  <a:extLst>
                    <a:ext uri="{9D8B030D-6E8A-4147-A177-3AD203B41FA5}">
                      <a16:colId xmlns:a16="http://schemas.microsoft.com/office/drawing/2014/main" val="3716675111"/>
                    </a:ext>
                  </a:extLst>
                </a:gridCol>
                <a:gridCol w="745401">
                  <a:extLst>
                    <a:ext uri="{9D8B030D-6E8A-4147-A177-3AD203B41FA5}">
                      <a16:colId xmlns:a16="http://schemas.microsoft.com/office/drawing/2014/main" val="3543885029"/>
                    </a:ext>
                  </a:extLst>
                </a:gridCol>
              </a:tblGrid>
              <a:tr h="625503">
                <a:tc>
                  <a:txBody>
                    <a:bodyPr/>
                    <a:lstStyle/>
                    <a:p>
                      <a:pPr algn="just">
                        <a:spcAft>
                          <a:spcPts val="800"/>
                        </a:spcAft>
                      </a:pPr>
                      <a:r>
                        <a:rPr lang="de-AT" sz="1100">
                          <a:effectLst/>
                          <a:latin typeface="Arial" panose="020B0604020202020204" pitchFamily="34" charset="0"/>
                          <a:cs typeface="Arial" panose="020B0604020202020204" pitchFamily="34" charset="0"/>
                        </a:rPr>
                        <a:t>Situation 1</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0" dirty="0">
                          <a:solidFill>
                            <a:schemeClr val="tx1"/>
                          </a:solidFill>
                          <a:effectLst/>
                          <a:latin typeface="Arial" panose="020B0604020202020204" pitchFamily="34" charset="0"/>
                          <a:cs typeface="Arial" panose="020B0604020202020204" pitchFamily="34" charset="0"/>
                        </a:rPr>
                        <a:t>Herr Emsig hat eine Geschäftsidee, von der er völlig überzeugt ist. Allerdings gibt es noch nicht viel Erfahrungen – weder bei ihm hinsichtlich Geschäftsführung noch im Hinblick auf das Produkt, das neu am Markt ist. </a:t>
                      </a:r>
                      <a:endParaRPr lang="de-AT"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tc>
                  <a:txBody>
                    <a:bodyPr/>
                    <a:lstStyle/>
                    <a:p>
                      <a:pPr algn="just"/>
                      <a:r>
                        <a:rPr lang="de-AT" sz="1100" dirty="0">
                          <a:solidFill>
                            <a:srgbClr val="FF0000"/>
                          </a:solidFill>
                          <a:effectLst/>
                          <a:latin typeface="Arial" panose="020B0604020202020204" pitchFamily="34" charset="0"/>
                          <a:cs typeface="Arial" panose="020B0604020202020204" pitchFamily="34" charset="0"/>
                        </a:rPr>
                        <a:t>F (2)</a:t>
                      </a:r>
                    </a:p>
                    <a:p>
                      <a:pPr algn="just"/>
                      <a:r>
                        <a:rPr lang="de-AT" sz="1100" dirty="0">
                          <a:solidFill>
                            <a:srgbClr val="FF0000"/>
                          </a:solidFill>
                          <a:effectLst/>
                          <a:latin typeface="Arial" panose="020B0604020202020204" pitchFamily="34" charset="0"/>
                          <a:cs typeface="Arial" panose="020B0604020202020204" pitchFamily="34" charset="0"/>
                        </a:rPr>
                        <a:t>H (1)</a:t>
                      </a:r>
                    </a:p>
                    <a:p>
                      <a:pPr algn="just"/>
                      <a:r>
                        <a:rPr lang="de-AT" sz="1100" dirty="0">
                          <a:solidFill>
                            <a:srgbClr val="FF0000"/>
                          </a:solidFill>
                          <a:effectLst/>
                          <a:latin typeface="Arial" panose="020B0604020202020204" pitchFamily="34" charset="0"/>
                          <a:cs typeface="Arial" panose="020B0604020202020204" pitchFamily="34" charset="0"/>
                        </a:rPr>
                        <a:t>H (2)</a:t>
                      </a:r>
                      <a:endParaRPr lang="de-AT"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extLst>
                  <a:ext uri="{0D108BD9-81ED-4DB2-BD59-A6C34878D82A}">
                    <a16:rowId xmlns:a16="http://schemas.microsoft.com/office/drawing/2014/main" val="1830639036"/>
                  </a:ext>
                </a:extLst>
              </a:tr>
              <a:tr h="1251005">
                <a:tc>
                  <a:txBody>
                    <a:bodyPr/>
                    <a:lstStyle/>
                    <a:p>
                      <a:pPr algn="just"/>
                      <a:r>
                        <a:rPr lang="de-AT" sz="1100">
                          <a:effectLst/>
                          <a:latin typeface="Arial" panose="020B0604020202020204" pitchFamily="34" charset="0"/>
                          <a:cs typeface="Arial" panose="020B0604020202020204" pitchFamily="34" charset="0"/>
                        </a:rPr>
                        <a:t>Situation 2</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dirty="0">
                          <a:effectLst/>
                          <a:latin typeface="Arial" panose="020B0604020202020204" pitchFamily="34" charset="0"/>
                          <a:cs typeface="Arial" panose="020B0604020202020204" pitchFamily="34" charset="0"/>
                        </a:rPr>
                        <a:t>Frau Superschlau hat eine Erfindung gemacht und mit Eigenmitteln ein Startup gegründet, das ganz gut angelaufen ist, allerdings immer noch ein ziemlich riskantes Geschäftsmodell darstellt. Sie braucht für die weitere erfolgreiche, geschäftliche Umsetzung ihrer Erfindung einen wesentlich größeren Kapitalbetrag als ihr selbst zur Verfügung stehst. Außerdem fehlen ihr einige Kompetenzen im Bereich der ganzheitlichen Unternehmensführung.</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F (1)</a:t>
                      </a:r>
                      <a:endPar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64036606"/>
                  </a:ext>
                </a:extLst>
              </a:tr>
              <a:tr h="1042504">
                <a:tc>
                  <a:txBody>
                    <a:bodyPr/>
                    <a:lstStyle/>
                    <a:p>
                      <a:pPr algn="just"/>
                      <a:r>
                        <a:rPr lang="de-AT" sz="1100">
                          <a:effectLst/>
                          <a:latin typeface="Arial" panose="020B0604020202020204" pitchFamily="34" charset="0"/>
                          <a:cs typeface="Arial" panose="020B0604020202020204" pitchFamily="34" charset="0"/>
                        </a:rPr>
                        <a:t>Situation 3</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dirty="0">
                          <a:effectLst/>
                          <a:latin typeface="Arial" panose="020B0604020202020204" pitchFamily="34" charset="0"/>
                          <a:cs typeface="Arial" panose="020B0604020202020204" pitchFamily="34" charset="0"/>
                        </a:rPr>
                        <a:t>Ein seit Jahren erfolgreicher Unternehmer möchte sich durch den Zukauf eines kleineren Unternehmens (derselben Branche) erweitern. Das Eigenkapital reicht allerdings nicht aus, um die Firma zu übernehmen. Der Unternehmer möchte aber keinen Teilhaber, der sich in die Geschäftsführung einmischt und auch mit niemandem den Gewinn teilen.</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L</a:t>
                      </a:r>
                      <a:endPar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93881339"/>
                  </a:ext>
                </a:extLst>
              </a:tr>
              <a:tr h="834004">
                <a:tc>
                  <a:txBody>
                    <a:bodyPr/>
                    <a:lstStyle/>
                    <a:p>
                      <a:pPr algn="just"/>
                      <a:r>
                        <a:rPr lang="de-AT" sz="1100">
                          <a:effectLst/>
                          <a:latin typeface="Arial" panose="020B0604020202020204" pitchFamily="34" charset="0"/>
                          <a:cs typeface="Arial" panose="020B0604020202020204" pitchFamily="34" charset="0"/>
                        </a:rPr>
                        <a:t>Situation 4</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a:effectLst/>
                          <a:latin typeface="Arial" panose="020B0604020202020204" pitchFamily="34" charset="0"/>
                          <a:cs typeface="Arial" panose="020B0604020202020204" pitchFamily="34" charset="0"/>
                        </a:rPr>
                        <a:t>Ein mittelständischer Lebensmittelgroßhändler hat gute Umsätze gemacht, allerdings haben zahlreiche Kunden (z. B. Gastronomie) ihre offenen Rechnungen mit späterem Zahlungsziel noch nicht bezahlt. Der Lebensmittelhändler verkauft diese Forderungen an ein Kreditinstitut und bekommt dafür liquide Mittel.</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K</a:t>
                      </a:r>
                      <a:endPar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1480627"/>
                  </a:ext>
                </a:extLst>
              </a:tr>
            </a:tbl>
          </a:graphicData>
        </a:graphic>
      </p:graphicFrame>
    </p:spTree>
    <p:extLst>
      <p:ext uri="{BB962C8B-B14F-4D97-AF65-F5344CB8AC3E}">
        <p14:creationId xmlns:p14="http://schemas.microsoft.com/office/powerpoint/2010/main" val="32869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AE77-1B3E-3F5C-3C5A-4A144C41BFE5}"/>
              </a:ext>
            </a:extLst>
          </p:cNvPr>
          <p:cNvSpPr>
            <a:spLocks noGrp="1"/>
          </p:cNvSpPr>
          <p:nvPr>
            <p:ph type="title"/>
          </p:nvPr>
        </p:nvSpPr>
        <p:spPr/>
        <p:txBody>
          <a:bodyPr/>
          <a:lstStyle/>
          <a:p>
            <a:pPr algn="ctr"/>
            <a:r>
              <a:rPr lang="de-AT" b="1" dirty="0">
                <a:solidFill>
                  <a:srgbClr val="FF0000"/>
                </a:solidFill>
                <a:latin typeface="Arial" panose="020B0604020202020204" pitchFamily="34" charset="0"/>
                <a:cs typeface="Arial" panose="020B0604020202020204" pitchFamily="34" charset="0"/>
              </a:rPr>
              <a:t>Ergebnis</a:t>
            </a:r>
          </a:p>
        </p:txBody>
      </p:sp>
      <p:sp>
        <p:nvSpPr>
          <p:cNvPr id="4" name="Foliennummernplatzhalter 3">
            <a:extLst>
              <a:ext uri="{FF2B5EF4-FFF2-40B4-BE49-F238E27FC236}">
                <a16:creationId xmlns:a16="http://schemas.microsoft.com/office/drawing/2014/main" id="{9C1D79F5-35A7-DCC4-4005-BDB340030C31}"/>
              </a:ext>
            </a:extLst>
          </p:cNvPr>
          <p:cNvSpPr>
            <a:spLocks noGrp="1"/>
          </p:cNvSpPr>
          <p:nvPr>
            <p:ph type="sldNum" sz="quarter" idx="12"/>
          </p:nvPr>
        </p:nvSpPr>
        <p:spPr/>
        <p:txBody>
          <a:bodyPr/>
          <a:lstStyle/>
          <a:p>
            <a:fld id="{63D8C118-F3CA-134E-B1BE-D13545587C70}" type="slidenum">
              <a:rPr lang="de-DE" smtClean="0"/>
              <a:t>5</a:t>
            </a:fld>
            <a:endParaRPr lang="de-DE"/>
          </a:p>
        </p:txBody>
      </p:sp>
      <p:graphicFrame>
        <p:nvGraphicFramePr>
          <p:cNvPr id="6" name="Tabelle 5">
            <a:extLst>
              <a:ext uri="{FF2B5EF4-FFF2-40B4-BE49-F238E27FC236}">
                <a16:creationId xmlns:a16="http://schemas.microsoft.com/office/drawing/2014/main" id="{56D1A23D-8263-9471-D216-F4012CB44DC5}"/>
              </a:ext>
            </a:extLst>
          </p:cNvPr>
          <p:cNvGraphicFramePr>
            <a:graphicFrameLocks noGrp="1"/>
          </p:cNvGraphicFramePr>
          <p:nvPr>
            <p:extLst>
              <p:ext uri="{D42A27DB-BD31-4B8C-83A1-F6EECF244321}">
                <p14:modId xmlns:p14="http://schemas.microsoft.com/office/powerpoint/2010/main" val="1274911026"/>
              </p:ext>
            </p:extLst>
          </p:nvPr>
        </p:nvGraphicFramePr>
        <p:xfrm>
          <a:off x="432000" y="1406519"/>
          <a:ext cx="8280000" cy="3857244"/>
        </p:xfrm>
        <a:graphic>
          <a:graphicData uri="http://schemas.openxmlformats.org/drawingml/2006/table">
            <a:tbl>
              <a:tblPr firstRow="1" firstCol="1" bandRow="1">
                <a:tableStyleId>{5C22544A-7EE6-4342-B048-85BDC9FD1C3A}</a:tableStyleId>
              </a:tblPr>
              <a:tblGrid>
                <a:gridCol w="1202628">
                  <a:extLst>
                    <a:ext uri="{9D8B030D-6E8A-4147-A177-3AD203B41FA5}">
                      <a16:colId xmlns:a16="http://schemas.microsoft.com/office/drawing/2014/main" val="3336389811"/>
                    </a:ext>
                  </a:extLst>
                </a:gridCol>
                <a:gridCol w="6331971">
                  <a:extLst>
                    <a:ext uri="{9D8B030D-6E8A-4147-A177-3AD203B41FA5}">
                      <a16:colId xmlns:a16="http://schemas.microsoft.com/office/drawing/2014/main" val="1854639013"/>
                    </a:ext>
                  </a:extLst>
                </a:gridCol>
                <a:gridCol w="745401">
                  <a:extLst>
                    <a:ext uri="{9D8B030D-6E8A-4147-A177-3AD203B41FA5}">
                      <a16:colId xmlns:a16="http://schemas.microsoft.com/office/drawing/2014/main" val="2898223946"/>
                    </a:ext>
                  </a:extLst>
                </a:gridCol>
              </a:tblGrid>
              <a:tr h="826552">
                <a:tc>
                  <a:txBody>
                    <a:bodyPr/>
                    <a:lstStyle/>
                    <a:p>
                      <a:pPr algn="just">
                        <a:spcAft>
                          <a:spcPts val="800"/>
                        </a:spcAft>
                      </a:pPr>
                      <a:r>
                        <a:rPr lang="de-AT" sz="1100">
                          <a:effectLst/>
                          <a:latin typeface="Arial" panose="020B0604020202020204" pitchFamily="34" charset="0"/>
                          <a:cs typeface="Arial" panose="020B0604020202020204" pitchFamily="34" charset="0"/>
                        </a:rPr>
                        <a:t>Situation 5</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0" dirty="0">
                          <a:solidFill>
                            <a:schemeClr val="tx1"/>
                          </a:solidFill>
                          <a:effectLst/>
                          <a:latin typeface="Arial" panose="020B0604020202020204" pitchFamily="34" charset="0"/>
                          <a:cs typeface="Arial" panose="020B0604020202020204" pitchFamily="34" charset="0"/>
                        </a:rPr>
                        <a:t>Herr Superfleißig, der ein florierendes Unternehmen betreibt, möchte seine Produktionsstätte erweitern und investiert den Gewinn der letzten beiden Jahre in eine neue Produktionshalle.</a:t>
                      </a:r>
                      <a:endParaRPr lang="de-A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A</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extLst>
                  <a:ext uri="{0D108BD9-81ED-4DB2-BD59-A6C34878D82A}">
                    <a16:rowId xmlns:a16="http://schemas.microsoft.com/office/drawing/2014/main" val="429288128"/>
                  </a:ext>
                </a:extLst>
              </a:tr>
              <a:tr h="826552">
                <a:tc>
                  <a:txBody>
                    <a:bodyPr/>
                    <a:lstStyle/>
                    <a:p>
                      <a:pPr algn="just"/>
                      <a:r>
                        <a:rPr lang="de-AT" sz="1100">
                          <a:effectLst/>
                          <a:latin typeface="Arial" panose="020B0604020202020204" pitchFamily="34" charset="0"/>
                          <a:cs typeface="Arial" panose="020B0604020202020204" pitchFamily="34" charset="0"/>
                        </a:rPr>
                        <a:t>Situation 6</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dirty="0">
                          <a:effectLst/>
                          <a:latin typeface="Arial" panose="020B0604020202020204" pitchFamily="34" charset="0"/>
                          <a:cs typeface="Arial" panose="020B0604020202020204" pitchFamily="34" charset="0"/>
                        </a:rPr>
                        <a:t>Herr und Frau Unternehmungslustig besitzen ein Unternehmen, das normalerweise ganz gut läuft, aber momentan aufgrund schlechter konjunktureller Lage (voraussichtlich nur kurzfristige) Liquiditätsprobleme bekommen hat. </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J</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25769900"/>
                  </a:ext>
                </a:extLst>
              </a:tr>
              <a:tr h="1102070">
                <a:tc>
                  <a:txBody>
                    <a:bodyPr/>
                    <a:lstStyle/>
                    <a:p>
                      <a:pPr algn="just"/>
                      <a:r>
                        <a:rPr lang="de-AT" sz="1100">
                          <a:effectLst/>
                          <a:latin typeface="Arial" panose="020B0604020202020204" pitchFamily="34" charset="0"/>
                          <a:cs typeface="Arial" panose="020B0604020202020204" pitchFamily="34" charset="0"/>
                        </a:rPr>
                        <a:t>Situation 7</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a:effectLst/>
                          <a:latin typeface="Arial" panose="020B0604020202020204" pitchFamily="34" charset="0"/>
                          <a:cs typeface="Arial" panose="020B0604020202020204" pitchFamily="34" charset="0"/>
                        </a:rPr>
                        <a:t>Frau Ideenreich hat den Einfall zum Angebot einer Dienstleistung, die mit geringem Kapital, das ihr aber momentan fehlt, verwirklicht werden könnte. Sie will sich aber nicht allzu sehr abhängig machen. Das Risiko, dass die Sache nicht funktionieren könnte, ist ja doch relativ groß. </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H (1)</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49990559"/>
                  </a:ext>
                </a:extLst>
              </a:tr>
              <a:tr h="1102070">
                <a:tc>
                  <a:txBody>
                    <a:bodyPr/>
                    <a:lstStyle/>
                    <a:p>
                      <a:pPr algn="just"/>
                      <a:r>
                        <a:rPr lang="de-AT" sz="1100">
                          <a:effectLst/>
                          <a:latin typeface="Arial" panose="020B0604020202020204" pitchFamily="34" charset="0"/>
                          <a:cs typeface="Arial" panose="020B0604020202020204" pitchFamily="34" charset="0"/>
                        </a:rPr>
                        <a:t>Situation 8</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dirty="0">
                          <a:effectLst/>
                          <a:latin typeface="Arial" panose="020B0604020202020204" pitchFamily="34" charset="0"/>
                          <a:cs typeface="Arial" panose="020B0604020202020204" pitchFamily="34" charset="0"/>
                        </a:rPr>
                        <a:t>Die Firma von Familie Wachstum möchte ihre Produktion erweitern. Ein passendes Produktionsgebäude haben sie bereits. Jetzt benötigt man noch eine deutliche Erweiterung bei den Produktionsmaschinen, die in der Anschaffung sehr teuer sind. Man findet die Möglichkeit, diese Maschinen auch auszuleihen.</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J, F</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72408321"/>
                  </a:ext>
                </a:extLst>
              </a:tr>
            </a:tbl>
          </a:graphicData>
        </a:graphic>
      </p:graphicFrame>
    </p:spTree>
    <p:extLst>
      <p:ext uri="{BB962C8B-B14F-4D97-AF65-F5344CB8AC3E}">
        <p14:creationId xmlns:p14="http://schemas.microsoft.com/office/powerpoint/2010/main" val="311122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AE77-1B3E-3F5C-3C5A-4A144C41BFE5}"/>
              </a:ext>
            </a:extLst>
          </p:cNvPr>
          <p:cNvSpPr>
            <a:spLocks noGrp="1"/>
          </p:cNvSpPr>
          <p:nvPr>
            <p:ph type="title"/>
          </p:nvPr>
        </p:nvSpPr>
        <p:spPr/>
        <p:txBody>
          <a:bodyPr/>
          <a:lstStyle/>
          <a:p>
            <a:pPr algn="ctr"/>
            <a:r>
              <a:rPr lang="de-AT" b="1" dirty="0">
                <a:solidFill>
                  <a:srgbClr val="FF0000"/>
                </a:solidFill>
                <a:latin typeface="Arial" panose="020B0604020202020204" pitchFamily="34" charset="0"/>
                <a:cs typeface="Arial" panose="020B0604020202020204" pitchFamily="34" charset="0"/>
              </a:rPr>
              <a:t>Ergebnis</a:t>
            </a:r>
          </a:p>
        </p:txBody>
      </p:sp>
      <p:sp>
        <p:nvSpPr>
          <p:cNvPr id="4" name="Foliennummernplatzhalter 3">
            <a:extLst>
              <a:ext uri="{FF2B5EF4-FFF2-40B4-BE49-F238E27FC236}">
                <a16:creationId xmlns:a16="http://schemas.microsoft.com/office/drawing/2014/main" id="{9C1D79F5-35A7-DCC4-4005-BDB340030C31}"/>
              </a:ext>
            </a:extLst>
          </p:cNvPr>
          <p:cNvSpPr>
            <a:spLocks noGrp="1"/>
          </p:cNvSpPr>
          <p:nvPr>
            <p:ph type="sldNum" sz="quarter" idx="12"/>
          </p:nvPr>
        </p:nvSpPr>
        <p:spPr/>
        <p:txBody>
          <a:bodyPr/>
          <a:lstStyle/>
          <a:p>
            <a:fld id="{63D8C118-F3CA-134E-B1BE-D13545587C70}" type="slidenum">
              <a:rPr lang="de-DE" smtClean="0"/>
              <a:t>6</a:t>
            </a:fld>
            <a:endParaRPr lang="de-DE"/>
          </a:p>
        </p:txBody>
      </p:sp>
      <p:graphicFrame>
        <p:nvGraphicFramePr>
          <p:cNvPr id="6" name="Tabelle 5">
            <a:extLst>
              <a:ext uri="{FF2B5EF4-FFF2-40B4-BE49-F238E27FC236}">
                <a16:creationId xmlns:a16="http://schemas.microsoft.com/office/drawing/2014/main" id="{92A38D4A-C9D1-36E1-3CA0-3A2FDABE4413}"/>
              </a:ext>
            </a:extLst>
          </p:cNvPr>
          <p:cNvGraphicFramePr>
            <a:graphicFrameLocks noGrp="1"/>
          </p:cNvGraphicFramePr>
          <p:nvPr>
            <p:extLst>
              <p:ext uri="{D42A27DB-BD31-4B8C-83A1-F6EECF244321}">
                <p14:modId xmlns:p14="http://schemas.microsoft.com/office/powerpoint/2010/main" val="3429361756"/>
              </p:ext>
            </p:extLst>
          </p:nvPr>
        </p:nvGraphicFramePr>
        <p:xfrm>
          <a:off x="432000" y="1450682"/>
          <a:ext cx="8280000" cy="3956636"/>
        </p:xfrm>
        <a:graphic>
          <a:graphicData uri="http://schemas.openxmlformats.org/drawingml/2006/table">
            <a:tbl>
              <a:tblPr firstRow="1" firstCol="1" bandRow="1">
                <a:tableStyleId>{5C22544A-7EE6-4342-B048-85BDC9FD1C3A}</a:tableStyleId>
              </a:tblPr>
              <a:tblGrid>
                <a:gridCol w="1202628">
                  <a:extLst>
                    <a:ext uri="{9D8B030D-6E8A-4147-A177-3AD203B41FA5}">
                      <a16:colId xmlns:a16="http://schemas.microsoft.com/office/drawing/2014/main" val="2354492316"/>
                    </a:ext>
                  </a:extLst>
                </a:gridCol>
                <a:gridCol w="6331971">
                  <a:extLst>
                    <a:ext uri="{9D8B030D-6E8A-4147-A177-3AD203B41FA5}">
                      <a16:colId xmlns:a16="http://schemas.microsoft.com/office/drawing/2014/main" val="1016746027"/>
                    </a:ext>
                  </a:extLst>
                </a:gridCol>
                <a:gridCol w="745401">
                  <a:extLst>
                    <a:ext uri="{9D8B030D-6E8A-4147-A177-3AD203B41FA5}">
                      <a16:colId xmlns:a16="http://schemas.microsoft.com/office/drawing/2014/main" val="2173118950"/>
                    </a:ext>
                  </a:extLst>
                </a:gridCol>
              </a:tblGrid>
              <a:tr h="1186991">
                <a:tc>
                  <a:txBody>
                    <a:bodyPr/>
                    <a:lstStyle/>
                    <a:p>
                      <a:pPr algn="just">
                        <a:spcAft>
                          <a:spcPts val="800"/>
                        </a:spcAft>
                      </a:pPr>
                      <a:r>
                        <a:rPr lang="de-AT" sz="1050">
                          <a:effectLst/>
                          <a:latin typeface="Arial" panose="020B0604020202020204" pitchFamily="34" charset="0"/>
                          <a:cs typeface="Arial" panose="020B0604020202020204" pitchFamily="34" charset="0"/>
                        </a:rPr>
                        <a:t>Situation 9</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b="0" dirty="0">
                          <a:solidFill>
                            <a:schemeClr val="tx1"/>
                          </a:solidFill>
                          <a:effectLst/>
                          <a:latin typeface="Arial" panose="020B0604020202020204" pitchFamily="34" charset="0"/>
                          <a:cs typeface="Arial" panose="020B0604020202020204" pitchFamily="34" charset="0"/>
                        </a:rPr>
                        <a:t>Herr Eifrig hat ein geringes Einkommen und möchte sich etwas dazuverdienen. Er würde Schreibarbeiten übernehmen und müsste dafür nur in einen Computer und Drucker investieren, die zusammen keine hohe Investitionssumme beanspruchen, die er aber trotzdem nicht hat und sich auch in nächster Zeit mit seinem geringen Einkommen nicht ansparen kann, da der größte Teil seines bisherigen Einkommens für den Lebensunterhalt verbraucht wird.</a:t>
                      </a:r>
                      <a:endParaRPr lang="de-AT"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tc>
                  <a:txBody>
                    <a:bodyPr/>
                    <a:lstStyle/>
                    <a:p>
                      <a:pPr algn="just"/>
                      <a:r>
                        <a:rPr lang="de-AT" sz="1050" b="1" dirty="0">
                          <a:solidFill>
                            <a:srgbClr val="FF0000"/>
                          </a:solidFill>
                          <a:effectLst/>
                          <a:latin typeface="Arial" panose="020B0604020202020204" pitchFamily="34" charset="0"/>
                          <a:cs typeface="Arial" panose="020B0604020202020204" pitchFamily="34" charset="0"/>
                        </a:rPr>
                        <a:t>I</a:t>
                      </a:r>
                      <a:endParaRPr lang="de-AT"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extLst>
                  <a:ext uri="{0D108BD9-81ED-4DB2-BD59-A6C34878D82A}">
                    <a16:rowId xmlns:a16="http://schemas.microsoft.com/office/drawing/2014/main" val="734114264"/>
                  </a:ext>
                </a:extLst>
              </a:tr>
              <a:tr h="989159">
                <a:tc>
                  <a:txBody>
                    <a:bodyPr/>
                    <a:lstStyle/>
                    <a:p>
                      <a:pPr algn="just"/>
                      <a:r>
                        <a:rPr lang="de-AT" sz="1050">
                          <a:effectLst/>
                          <a:latin typeface="Arial" panose="020B0604020202020204" pitchFamily="34" charset="0"/>
                          <a:cs typeface="Arial" panose="020B0604020202020204" pitchFamily="34" charset="0"/>
                        </a:rPr>
                        <a:t>Situation 10</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a:effectLst/>
                          <a:latin typeface="Arial" panose="020B0604020202020204" pitchFamily="34" charset="0"/>
                          <a:cs typeface="Arial" panose="020B0604020202020204" pitchFamily="34" charset="0"/>
                        </a:rPr>
                        <a:t>Frau Bemüht hat die Idee zur Erzeugung eines umweltfreundlichen Produktes, das gute Chancen hat, vom Markt angenommen zu werden. Ihrem Kleinunternehmen fehlt aber noch das nötige Kapital für die Umsetzung dieser neuen Produktidee. Sie kann rund 50.000 Euro an Eigenkapital aufbringen und auch die öffentliche Hand von der Sinnhaftigkeit des Unternehmens überzeugen.</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b="1">
                          <a:solidFill>
                            <a:srgbClr val="FF0000"/>
                          </a:solidFill>
                          <a:effectLst/>
                          <a:latin typeface="Arial" panose="020B0604020202020204" pitchFamily="34" charset="0"/>
                          <a:cs typeface="Arial" panose="020B0604020202020204" pitchFamily="34" charset="0"/>
                        </a:rPr>
                        <a:t>G</a:t>
                      </a:r>
                      <a:endParaRPr lang="de-AT"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27492695"/>
                  </a:ext>
                </a:extLst>
              </a:tr>
              <a:tr h="791327">
                <a:tc>
                  <a:txBody>
                    <a:bodyPr/>
                    <a:lstStyle/>
                    <a:p>
                      <a:pPr algn="just"/>
                      <a:r>
                        <a:rPr lang="de-AT" sz="1050">
                          <a:effectLst/>
                          <a:latin typeface="Arial" panose="020B0604020202020204" pitchFamily="34" charset="0"/>
                          <a:cs typeface="Arial" panose="020B0604020202020204" pitchFamily="34" charset="0"/>
                        </a:rPr>
                        <a:t>Situation 11</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a:effectLst/>
                          <a:latin typeface="Arial" panose="020B0604020202020204" pitchFamily="34" charset="0"/>
                          <a:cs typeface="Arial" panose="020B0604020202020204" pitchFamily="34" charset="0"/>
                        </a:rPr>
                        <a:t>Ein florierendes, privates Großunternehmen der Baubranche, das ein hervorragendes Rating aufweist, benötigt „frisches Kapital“ in der Höhe von 300 Mio. Euro für den Aufbau einer ausländischen Produktionsstätte. Die Eigentümer möchten keine weiteren Miteigentümer aufnehmen. </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b="1">
                          <a:solidFill>
                            <a:srgbClr val="FF0000"/>
                          </a:solidFill>
                          <a:effectLst/>
                          <a:latin typeface="Arial" panose="020B0604020202020204" pitchFamily="34" charset="0"/>
                          <a:cs typeface="Arial" panose="020B0604020202020204" pitchFamily="34" charset="0"/>
                        </a:rPr>
                        <a:t>B, L</a:t>
                      </a:r>
                      <a:endParaRPr lang="de-AT"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79037992"/>
                  </a:ext>
                </a:extLst>
              </a:tr>
              <a:tr h="989159">
                <a:tc>
                  <a:txBody>
                    <a:bodyPr/>
                    <a:lstStyle/>
                    <a:p>
                      <a:pPr algn="just"/>
                      <a:r>
                        <a:rPr lang="de-AT" sz="1050">
                          <a:effectLst/>
                          <a:latin typeface="Arial" panose="020B0604020202020204" pitchFamily="34" charset="0"/>
                          <a:cs typeface="Arial" panose="020B0604020202020204" pitchFamily="34" charset="0"/>
                        </a:rPr>
                        <a:t>Situation 12</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a:effectLst/>
                          <a:latin typeface="Arial" panose="020B0604020202020204" pitchFamily="34" charset="0"/>
                          <a:cs typeface="Arial" panose="020B0604020202020204" pitchFamily="34" charset="0"/>
                        </a:rPr>
                        <a:t>Ein mittelgroßes Unternehmen, das große Erfolge erzielt hat, plant eine beträchtliche Erweiterung seiner bisherigen Produktion und Produktpalette. Für die Vergrößerung ist eine sehr hohe Kapitalsumme erforderlich, die nicht nur aus den laufenden Gewinnen gedeckt werden kann. Der Kreditrahmen bei der Bank ist schon weitgehend ausgeschöpft.</a:t>
                      </a:r>
                      <a:endParaRPr lang="de-AT"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050" b="1" dirty="0">
                          <a:solidFill>
                            <a:srgbClr val="FF0000"/>
                          </a:solidFill>
                          <a:effectLst/>
                          <a:latin typeface="Arial" panose="020B0604020202020204" pitchFamily="34" charset="0"/>
                          <a:cs typeface="Arial" panose="020B0604020202020204" pitchFamily="34" charset="0"/>
                        </a:rPr>
                        <a:t>D, E, F1</a:t>
                      </a:r>
                      <a:endParaRPr lang="de-AT"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5027861"/>
                  </a:ext>
                </a:extLst>
              </a:tr>
            </a:tbl>
          </a:graphicData>
        </a:graphic>
      </p:graphicFrame>
    </p:spTree>
    <p:extLst>
      <p:ext uri="{BB962C8B-B14F-4D97-AF65-F5344CB8AC3E}">
        <p14:creationId xmlns:p14="http://schemas.microsoft.com/office/powerpoint/2010/main" val="288119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AE77-1B3E-3F5C-3C5A-4A144C41BFE5}"/>
              </a:ext>
            </a:extLst>
          </p:cNvPr>
          <p:cNvSpPr>
            <a:spLocks noGrp="1"/>
          </p:cNvSpPr>
          <p:nvPr>
            <p:ph type="title"/>
          </p:nvPr>
        </p:nvSpPr>
        <p:spPr/>
        <p:txBody>
          <a:bodyPr/>
          <a:lstStyle/>
          <a:p>
            <a:pPr algn="ctr"/>
            <a:r>
              <a:rPr lang="de-AT" b="1" dirty="0">
                <a:solidFill>
                  <a:srgbClr val="FF0000"/>
                </a:solidFill>
                <a:latin typeface="Arial" panose="020B0604020202020204" pitchFamily="34" charset="0"/>
                <a:cs typeface="Arial" panose="020B0604020202020204" pitchFamily="34" charset="0"/>
              </a:rPr>
              <a:t>Ergebnis</a:t>
            </a:r>
          </a:p>
        </p:txBody>
      </p:sp>
      <p:sp>
        <p:nvSpPr>
          <p:cNvPr id="4" name="Foliennummernplatzhalter 3">
            <a:extLst>
              <a:ext uri="{FF2B5EF4-FFF2-40B4-BE49-F238E27FC236}">
                <a16:creationId xmlns:a16="http://schemas.microsoft.com/office/drawing/2014/main" id="{9C1D79F5-35A7-DCC4-4005-BDB340030C31}"/>
              </a:ext>
            </a:extLst>
          </p:cNvPr>
          <p:cNvSpPr>
            <a:spLocks noGrp="1"/>
          </p:cNvSpPr>
          <p:nvPr>
            <p:ph type="sldNum" sz="quarter" idx="12"/>
          </p:nvPr>
        </p:nvSpPr>
        <p:spPr/>
        <p:txBody>
          <a:bodyPr/>
          <a:lstStyle/>
          <a:p>
            <a:fld id="{63D8C118-F3CA-134E-B1BE-D13545587C70}" type="slidenum">
              <a:rPr lang="de-DE" smtClean="0"/>
              <a:t>7</a:t>
            </a:fld>
            <a:endParaRPr lang="de-DE"/>
          </a:p>
        </p:txBody>
      </p:sp>
      <p:graphicFrame>
        <p:nvGraphicFramePr>
          <p:cNvPr id="6" name="Tabelle 5">
            <a:extLst>
              <a:ext uri="{FF2B5EF4-FFF2-40B4-BE49-F238E27FC236}">
                <a16:creationId xmlns:a16="http://schemas.microsoft.com/office/drawing/2014/main" id="{C00CDAEB-D624-D187-E61F-6A935EF46C29}"/>
              </a:ext>
            </a:extLst>
          </p:cNvPr>
          <p:cNvGraphicFramePr>
            <a:graphicFrameLocks noGrp="1"/>
          </p:cNvGraphicFramePr>
          <p:nvPr>
            <p:extLst>
              <p:ext uri="{D42A27DB-BD31-4B8C-83A1-F6EECF244321}">
                <p14:modId xmlns:p14="http://schemas.microsoft.com/office/powerpoint/2010/main" val="390156283"/>
              </p:ext>
            </p:extLst>
          </p:nvPr>
        </p:nvGraphicFramePr>
        <p:xfrm>
          <a:off x="431999" y="1428385"/>
          <a:ext cx="8280001" cy="4191000"/>
        </p:xfrm>
        <a:graphic>
          <a:graphicData uri="http://schemas.openxmlformats.org/drawingml/2006/table">
            <a:tbl>
              <a:tblPr firstRow="1" firstCol="1" bandRow="1">
                <a:tableStyleId>{5C22544A-7EE6-4342-B048-85BDC9FD1C3A}</a:tableStyleId>
              </a:tblPr>
              <a:tblGrid>
                <a:gridCol w="807924">
                  <a:extLst>
                    <a:ext uri="{9D8B030D-6E8A-4147-A177-3AD203B41FA5}">
                      <a16:colId xmlns:a16="http://schemas.microsoft.com/office/drawing/2014/main" val="2700107501"/>
                    </a:ext>
                  </a:extLst>
                </a:gridCol>
                <a:gridCol w="6811877">
                  <a:extLst>
                    <a:ext uri="{9D8B030D-6E8A-4147-A177-3AD203B41FA5}">
                      <a16:colId xmlns:a16="http://schemas.microsoft.com/office/drawing/2014/main" val="2616516085"/>
                    </a:ext>
                  </a:extLst>
                </a:gridCol>
                <a:gridCol w="660200">
                  <a:extLst>
                    <a:ext uri="{9D8B030D-6E8A-4147-A177-3AD203B41FA5}">
                      <a16:colId xmlns:a16="http://schemas.microsoft.com/office/drawing/2014/main" val="689432804"/>
                    </a:ext>
                  </a:extLst>
                </a:gridCol>
              </a:tblGrid>
              <a:tr h="0">
                <a:tc>
                  <a:txBody>
                    <a:bodyPr/>
                    <a:lstStyle/>
                    <a:p>
                      <a:pPr algn="just">
                        <a:spcAft>
                          <a:spcPts val="800"/>
                        </a:spcAft>
                      </a:pPr>
                      <a:r>
                        <a:rPr lang="de-AT" sz="1100">
                          <a:effectLst/>
                          <a:latin typeface="Arial" panose="020B0604020202020204" pitchFamily="34" charset="0"/>
                          <a:cs typeface="Arial" panose="020B0604020202020204" pitchFamily="34" charset="0"/>
                        </a:rPr>
                        <a:t>A</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chemeClr val="tx1"/>
                          </a:solidFill>
                          <a:effectLst/>
                          <a:latin typeface="Arial" panose="020B0604020202020204" pitchFamily="34" charset="0"/>
                          <a:cs typeface="Arial" panose="020B0604020202020204" pitchFamily="34" charset="0"/>
                        </a:rPr>
                        <a:t>Eigenmittelerhöhung bzw. Investition von Gewinnen:</a:t>
                      </a:r>
                    </a:p>
                    <a:p>
                      <a:pPr algn="just"/>
                      <a:r>
                        <a:rPr lang="de-AT" sz="1100" b="0" dirty="0">
                          <a:solidFill>
                            <a:schemeClr val="tx1"/>
                          </a:solidFill>
                          <a:effectLst/>
                          <a:latin typeface="Arial" panose="020B0604020202020204" pitchFamily="34" charset="0"/>
                          <a:cs typeface="Arial" panose="020B0604020202020204" pitchFamily="34" charset="0"/>
                        </a:rPr>
                        <a:t>Unternehmer*in investiert Kapital, das ihm/ihr aus eigenen Rücklagen zur Verfügung steht bzw. das aus der laufenden Geschäftstätigkeit des Unternehmens erwirtschaftet wurde (Gewinne).</a:t>
                      </a:r>
                      <a:endParaRPr lang="de-AT"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a, d</a:t>
                      </a:r>
                      <a:endPar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extLst>
                  <a:ext uri="{0D108BD9-81ED-4DB2-BD59-A6C34878D82A}">
                    <a16:rowId xmlns:a16="http://schemas.microsoft.com/office/drawing/2014/main" val="3412929288"/>
                  </a:ext>
                </a:extLst>
              </a:tr>
              <a:tr h="0">
                <a:tc>
                  <a:txBody>
                    <a:bodyPr/>
                    <a:lstStyle/>
                    <a:p>
                      <a:pPr algn="just"/>
                      <a:r>
                        <a:rPr lang="de-AT" sz="1100">
                          <a:effectLst/>
                          <a:latin typeface="Arial" panose="020B0604020202020204" pitchFamily="34" charset="0"/>
                          <a:cs typeface="Arial" panose="020B0604020202020204" pitchFamily="34" charset="0"/>
                        </a:rPr>
                        <a:t>B</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Investitionskredit bzw. Investitionsdarlehen von der Bank: </a:t>
                      </a:r>
                      <a:r>
                        <a:rPr lang="de-AT" sz="1100" dirty="0">
                          <a:effectLst/>
                          <a:latin typeface="Arial" panose="020B0604020202020204" pitchFamily="34" charset="0"/>
                          <a:cs typeface="Arial" panose="020B0604020202020204" pitchFamily="34" charset="0"/>
                        </a:rPr>
                        <a:t>langfristige, meist günstigere Kredite für das Anlagevermögen (z. B. „fixe“ Werte wie Immobilien, Maschinen, Fuhrpark oder Geschäftsausstattung).</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c</a:t>
                      </a:r>
                      <a:endParaRPr lang="de-AT" sz="11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27659122"/>
                  </a:ext>
                </a:extLst>
              </a:tr>
              <a:tr h="0">
                <a:tc>
                  <a:txBody>
                    <a:bodyPr/>
                    <a:lstStyle/>
                    <a:p>
                      <a:pPr algn="just"/>
                      <a:r>
                        <a:rPr lang="de-AT" sz="1100">
                          <a:effectLst/>
                          <a:latin typeface="Arial" panose="020B0604020202020204" pitchFamily="34" charset="0"/>
                          <a:cs typeface="Arial" panose="020B0604020202020204" pitchFamily="34" charset="0"/>
                        </a:rPr>
                        <a:t>C</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Betriebsmittelkredit von der Bank: </a:t>
                      </a:r>
                      <a:r>
                        <a:rPr lang="de-AT" sz="1100" dirty="0">
                          <a:effectLst/>
                          <a:latin typeface="Arial" panose="020B0604020202020204" pitchFamily="34" charset="0"/>
                          <a:cs typeface="Arial" panose="020B0604020202020204" pitchFamily="34" charset="0"/>
                        </a:rPr>
                        <a:t>meist kurzfristigere und etwas höher verzinste Kredite zur Finanzierung des Umlaufvermögens bzw. der laufenden Kosten eines Unternehmens.</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c</a:t>
                      </a:r>
                      <a:endParaRPr lang="de-AT" sz="11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88158691"/>
                  </a:ext>
                </a:extLst>
              </a:tr>
              <a:tr h="0">
                <a:tc>
                  <a:txBody>
                    <a:bodyPr/>
                    <a:lstStyle/>
                    <a:p>
                      <a:pPr algn="just"/>
                      <a:r>
                        <a:rPr lang="de-AT" sz="1100">
                          <a:effectLst/>
                          <a:latin typeface="Arial" panose="020B0604020202020204" pitchFamily="34" charset="0"/>
                          <a:cs typeface="Arial" panose="020B0604020202020204" pitchFamily="34" charset="0"/>
                        </a:rPr>
                        <a:t>D</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Kapitalerhöhung durch Aktienausgabe oder zusätzlichen Gesellschafter: </a:t>
                      </a:r>
                      <a:r>
                        <a:rPr lang="de-AT" sz="1100" dirty="0">
                          <a:effectLst/>
                          <a:latin typeface="Arial" panose="020B0604020202020204" pitchFamily="34" charset="0"/>
                          <a:cs typeface="Arial" panose="020B0604020202020204" pitchFamily="34" charset="0"/>
                        </a:rPr>
                        <a:t>Investor*in erwirbt Firmenanteile und wird Anteilseigner*in. Je nach Rechtsform des Unternehmens werden diese Investor*innen dann Gesellschafter*innen (z. B. bei GesmbH) oder Aktionär*innen (bei einer AG). Investor*in kann eine Einzelperson oder eine Beteiligungsgesellschaft sein.</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d</a:t>
                      </a:r>
                      <a:endParaRPr lang="de-AT" sz="11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44359778"/>
                  </a:ext>
                </a:extLst>
              </a:tr>
              <a:tr h="0">
                <a:tc>
                  <a:txBody>
                    <a:bodyPr/>
                    <a:lstStyle/>
                    <a:p>
                      <a:pPr algn="just"/>
                      <a:r>
                        <a:rPr lang="de-AT" sz="1100">
                          <a:effectLst/>
                          <a:latin typeface="Arial" panose="020B0604020202020204" pitchFamily="34" charset="0"/>
                          <a:cs typeface="Arial" panose="020B0604020202020204" pitchFamily="34" charset="0"/>
                        </a:rPr>
                        <a:t>E</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Stille Beteiligung: </a:t>
                      </a:r>
                      <a:r>
                        <a:rPr lang="de-AT" sz="1100" dirty="0">
                          <a:effectLst/>
                          <a:latin typeface="Arial" panose="020B0604020202020204" pitchFamily="34" charset="0"/>
                          <a:cs typeface="Arial" panose="020B0604020202020204" pitchFamily="34" charset="0"/>
                        </a:rPr>
                        <a:t>Kapitalgeber*in erhält keine Firmenbeteiligung (scheint deshalb nicht auf), allerdings eine vertraglich festgesetzte Gewinnbeteiligung.</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c</a:t>
                      </a:r>
                      <a:endParaRPr lang="de-AT" sz="11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31960371"/>
                  </a:ext>
                </a:extLst>
              </a:tr>
              <a:tr h="0">
                <a:tc>
                  <a:txBody>
                    <a:bodyPr/>
                    <a:lstStyle/>
                    <a:p>
                      <a:pPr algn="just"/>
                      <a:r>
                        <a:rPr lang="de-AT" sz="1100">
                          <a:effectLst/>
                          <a:latin typeface="Arial" panose="020B0604020202020204" pitchFamily="34" charset="0"/>
                          <a:cs typeface="Arial" panose="020B0604020202020204" pitchFamily="34" charset="0"/>
                        </a:rPr>
                        <a:t>F (1)</a:t>
                      </a:r>
                      <a:endParaRPr lang="de-AT"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Venture Capital: </a:t>
                      </a:r>
                      <a:r>
                        <a:rPr lang="de-AT" sz="1100" dirty="0">
                          <a:effectLst/>
                          <a:latin typeface="Arial" panose="020B0604020202020204" pitchFamily="34" charset="0"/>
                          <a:cs typeface="Arial" panose="020B0604020202020204" pitchFamily="34" charset="0"/>
                        </a:rPr>
                        <a:t>Wird auch als Risikokapital oder Wagniskapital bezeichnet. Es werden Unternehmensgründungen oder Unternehmenserweiterungen mit schwer kalkulierbaren Erfolgsaussichten finanziert. Für einen Bankkredit ist das Ausfallsrisiko meist zu hoch. Die Finanzierer erwerben Unternehmensanteile, die sie nach erfolgreichem Geschäftsstart mit hohem Gewinn verkaufen. So wird das Ausfallsrisiko ihres Engagements ausgeglichen. Die Geldgeber sind oft Beteiligungsgesellschaften (Private Equity-Anbieter), die meist hohen Einfluss auf die Geschäftsführung haben und ihre Management-Erfahrung einbringen.</a:t>
                      </a:r>
                      <a:endParaRPr lang="de-AT"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d</a:t>
                      </a:r>
                      <a:endPar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2626907"/>
                  </a:ext>
                </a:extLst>
              </a:tr>
              <a:tr h="0">
                <a:tc>
                  <a:txBody>
                    <a:bodyPr/>
                    <a:lstStyle/>
                    <a:p>
                      <a:pPr algn="just"/>
                      <a:r>
                        <a:rPr lang="de-AT" sz="1100" dirty="0">
                          <a:effectLst/>
                          <a:latin typeface="Arial" panose="020B0604020202020204" pitchFamily="34" charset="0"/>
                          <a:ea typeface="Times New Roman" panose="02020603050405020304" pitchFamily="18" charset="0"/>
                          <a:cs typeface="Arial" panose="020B0604020202020204" pitchFamily="34" charset="0"/>
                        </a:rPr>
                        <a:t>F (2)</a:t>
                      </a:r>
                    </a:p>
                  </a:txBody>
                  <a:tcPr marL="68580" marR="68580" marT="0" marB="0"/>
                </a:tc>
                <a:tc>
                  <a:txBody>
                    <a:bodyPr/>
                    <a:lstStyle/>
                    <a:p>
                      <a:pPr algn="just">
                        <a:spcAft>
                          <a:spcPts val="800"/>
                        </a:spcAft>
                      </a:pPr>
                      <a:r>
                        <a:rPr lang="de-AT" sz="1100" b="1" dirty="0">
                          <a:effectLst/>
                          <a:latin typeface="Arial" panose="020B0604020202020204" pitchFamily="34" charset="0"/>
                          <a:ea typeface="Calibri" panose="020F0502020204030204" pitchFamily="34" charset="0"/>
                          <a:cs typeface="Times New Roman" panose="02020603050405020304" pitchFamily="18" charset="0"/>
                        </a:rPr>
                        <a:t>Business Angel: </a:t>
                      </a:r>
                      <a:r>
                        <a:rPr lang="de-AT" sz="1100" dirty="0">
                          <a:effectLst/>
                          <a:latin typeface="Arial" panose="020B0604020202020204" pitchFamily="34" charset="0"/>
                          <a:ea typeface="Calibri" panose="020F0502020204030204" pitchFamily="34" charset="0"/>
                          <a:cs typeface="Times New Roman" panose="02020603050405020304" pitchFamily="18" charset="0"/>
                        </a:rPr>
                        <a:t>Kapitalkräftige Einzelpersonen (häufig frühere Unternehmer*innen oder Top-Manager*innen), die jungen Unternehmen (Startups) in der frühen Phase mit Fachwissen, Geschäftskontakten und Kapital Unterstützung bieten. Während Private Equity-Gesellschaften meist erst Jahre nach der Gründung und mit höheren Summen einsteigen, sind die Business-Angels eine wichtige Finanzquelle in der Startphase.</a:t>
                      </a:r>
                      <a:endParaRPr lang="de-A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d</a:t>
                      </a:r>
                    </a:p>
                  </a:txBody>
                  <a:tcPr marL="68580" marR="68580" marT="0" marB="0"/>
                </a:tc>
                <a:extLst>
                  <a:ext uri="{0D108BD9-81ED-4DB2-BD59-A6C34878D82A}">
                    <a16:rowId xmlns:a16="http://schemas.microsoft.com/office/drawing/2014/main" val="4140526721"/>
                  </a:ext>
                </a:extLst>
              </a:tr>
            </a:tbl>
          </a:graphicData>
        </a:graphic>
      </p:graphicFrame>
    </p:spTree>
    <p:extLst>
      <p:ext uri="{BB962C8B-B14F-4D97-AF65-F5344CB8AC3E}">
        <p14:creationId xmlns:p14="http://schemas.microsoft.com/office/powerpoint/2010/main" val="227348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AE77-1B3E-3F5C-3C5A-4A144C41BFE5}"/>
              </a:ext>
            </a:extLst>
          </p:cNvPr>
          <p:cNvSpPr>
            <a:spLocks noGrp="1"/>
          </p:cNvSpPr>
          <p:nvPr>
            <p:ph type="title"/>
          </p:nvPr>
        </p:nvSpPr>
        <p:spPr/>
        <p:txBody>
          <a:bodyPr/>
          <a:lstStyle/>
          <a:p>
            <a:pPr algn="ctr"/>
            <a:r>
              <a:rPr lang="de-AT" b="1" dirty="0">
                <a:solidFill>
                  <a:srgbClr val="FF0000"/>
                </a:solidFill>
                <a:latin typeface="Arial" panose="020B0604020202020204" pitchFamily="34" charset="0"/>
                <a:cs typeface="Arial" panose="020B0604020202020204" pitchFamily="34" charset="0"/>
              </a:rPr>
              <a:t>Ergebnis</a:t>
            </a:r>
          </a:p>
        </p:txBody>
      </p:sp>
      <p:sp>
        <p:nvSpPr>
          <p:cNvPr id="4" name="Foliennummernplatzhalter 3">
            <a:extLst>
              <a:ext uri="{FF2B5EF4-FFF2-40B4-BE49-F238E27FC236}">
                <a16:creationId xmlns:a16="http://schemas.microsoft.com/office/drawing/2014/main" id="{9C1D79F5-35A7-DCC4-4005-BDB340030C31}"/>
              </a:ext>
            </a:extLst>
          </p:cNvPr>
          <p:cNvSpPr>
            <a:spLocks noGrp="1"/>
          </p:cNvSpPr>
          <p:nvPr>
            <p:ph type="sldNum" sz="quarter" idx="12"/>
          </p:nvPr>
        </p:nvSpPr>
        <p:spPr/>
        <p:txBody>
          <a:bodyPr/>
          <a:lstStyle/>
          <a:p>
            <a:fld id="{63D8C118-F3CA-134E-B1BE-D13545587C70}" type="slidenum">
              <a:rPr lang="de-DE" smtClean="0"/>
              <a:t>8</a:t>
            </a:fld>
            <a:endParaRPr lang="de-DE"/>
          </a:p>
        </p:txBody>
      </p:sp>
      <p:graphicFrame>
        <p:nvGraphicFramePr>
          <p:cNvPr id="7" name="Tabelle 6">
            <a:extLst>
              <a:ext uri="{FF2B5EF4-FFF2-40B4-BE49-F238E27FC236}">
                <a16:creationId xmlns:a16="http://schemas.microsoft.com/office/drawing/2014/main" id="{8A19E7E3-FBEE-DAE5-4CA2-07524CD43B34}"/>
              </a:ext>
            </a:extLst>
          </p:cNvPr>
          <p:cNvGraphicFramePr>
            <a:graphicFrameLocks noGrp="1"/>
          </p:cNvGraphicFramePr>
          <p:nvPr>
            <p:extLst>
              <p:ext uri="{D42A27DB-BD31-4B8C-83A1-F6EECF244321}">
                <p14:modId xmlns:p14="http://schemas.microsoft.com/office/powerpoint/2010/main" val="2580298382"/>
              </p:ext>
            </p:extLst>
          </p:nvPr>
        </p:nvGraphicFramePr>
        <p:xfrm>
          <a:off x="431999" y="1499050"/>
          <a:ext cx="8280001" cy="4023360"/>
        </p:xfrm>
        <a:graphic>
          <a:graphicData uri="http://schemas.openxmlformats.org/drawingml/2006/table">
            <a:tbl>
              <a:tblPr firstRow="1" firstCol="1" bandRow="1">
                <a:tableStyleId>{5C22544A-7EE6-4342-B048-85BDC9FD1C3A}</a:tableStyleId>
              </a:tblPr>
              <a:tblGrid>
                <a:gridCol w="807924">
                  <a:extLst>
                    <a:ext uri="{9D8B030D-6E8A-4147-A177-3AD203B41FA5}">
                      <a16:colId xmlns:a16="http://schemas.microsoft.com/office/drawing/2014/main" val="1443232478"/>
                    </a:ext>
                  </a:extLst>
                </a:gridCol>
                <a:gridCol w="6792827">
                  <a:extLst>
                    <a:ext uri="{9D8B030D-6E8A-4147-A177-3AD203B41FA5}">
                      <a16:colId xmlns:a16="http://schemas.microsoft.com/office/drawing/2014/main" val="1899880159"/>
                    </a:ext>
                  </a:extLst>
                </a:gridCol>
                <a:gridCol w="679250">
                  <a:extLst>
                    <a:ext uri="{9D8B030D-6E8A-4147-A177-3AD203B41FA5}">
                      <a16:colId xmlns:a16="http://schemas.microsoft.com/office/drawing/2014/main" val="1943885492"/>
                    </a:ext>
                  </a:extLst>
                </a:gridCol>
              </a:tblGrid>
              <a:tr h="0">
                <a:tc>
                  <a:txBody>
                    <a:bodyPr/>
                    <a:lstStyle/>
                    <a:p>
                      <a:pPr algn="just">
                        <a:spcAft>
                          <a:spcPts val="800"/>
                        </a:spcAft>
                      </a:pPr>
                      <a:r>
                        <a:rPr lang="de-AT" sz="1100">
                          <a:effectLst/>
                          <a:latin typeface="Arial" panose="020B0604020202020204" pitchFamily="34" charset="0"/>
                          <a:cs typeface="Arial" panose="020B0604020202020204" pitchFamily="34" charset="0"/>
                        </a:rPr>
                        <a:t>G </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chemeClr val="tx1"/>
                          </a:solidFill>
                          <a:effectLst/>
                          <a:latin typeface="Arial" panose="020B0604020202020204" pitchFamily="34" charset="0"/>
                          <a:cs typeface="Arial" panose="020B0604020202020204" pitchFamily="34" charset="0"/>
                        </a:rPr>
                        <a:t>Fördermittel oder Förderkredit: </a:t>
                      </a:r>
                      <a:r>
                        <a:rPr lang="de-AT" sz="1100" b="0" dirty="0">
                          <a:solidFill>
                            <a:schemeClr val="tx1"/>
                          </a:solidFill>
                          <a:effectLst/>
                          <a:latin typeface="Arial" panose="020B0604020202020204" pitchFamily="34" charset="0"/>
                          <a:cs typeface="Arial" panose="020B0604020202020204" pitchFamily="34" charset="0"/>
                        </a:rPr>
                        <a:t>Sind zumeist Bankkredite, die eventuell definierten Kriterien der öffentlichen Hand entsprechen müssen und von dieser durch Zinszuschüsse oder auch Ausfallshaftungen gefördert werden.</a:t>
                      </a:r>
                      <a:endParaRPr lang="de-A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c</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9EBF5"/>
                    </a:solidFill>
                  </a:tcPr>
                </a:tc>
                <a:extLst>
                  <a:ext uri="{0D108BD9-81ED-4DB2-BD59-A6C34878D82A}">
                    <a16:rowId xmlns:a16="http://schemas.microsoft.com/office/drawing/2014/main" val="1381679551"/>
                  </a:ext>
                </a:extLst>
              </a:tr>
              <a:tr h="0">
                <a:tc>
                  <a:txBody>
                    <a:bodyPr/>
                    <a:lstStyle/>
                    <a:p>
                      <a:pPr algn="just"/>
                      <a:r>
                        <a:rPr lang="de-AT" sz="1100">
                          <a:effectLst/>
                          <a:latin typeface="Arial" panose="020B0604020202020204" pitchFamily="34" charset="0"/>
                          <a:cs typeface="Arial" panose="020B0604020202020204" pitchFamily="34" charset="0"/>
                        </a:rPr>
                        <a:t>H (1)</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Schwarmfinanzierung 1 – Klassisches Crowdfunding: </a:t>
                      </a:r>
                      <a:r>
                        <a:rPr lang="de-AT" sz="1100" dirty="0">
                          <a:effectLst/>
                          <a:latin typeface="Arial" panose="020B0604020202020204" pitchFamily="34" charset="0"/>
                          <a:cs typeface="Arial" panose="020B0604020202020204" pitchFamily="34" charset="0"/>
                        </a:rPr>
                        <a:t>Sonderform der Kapitalbeteiligung. Hierbei stellen viele Kleininvestoren das nötige Kapital zur Verfügung, das meist über Online-Plattformen „eingesammelt“ wird. Als Gegenleistung erhält man eine Anerkennung oft in Form einer Sachprämie (z. B. ein Produkt des zukünftigen Unternehmens).</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956469"/>
                  </a:ext>
                </a:extLst>
              </a:tr>
              <a:tr h="0">
                <a:tc>
                  <a:txBody>
                    <a:bodyPr/>
                    <a:lstStyle/>
                    <a:p>
                      <a:pPr algn="just"/>
                      <a:r>
                        <a:rPr lang="de-AT" sz="1100">
                          <a:effectLst/>
                          <a:latin typeface="Arial" panose="020B0604020202020204" pitchFamily="34" charset="0"/>
                          <a:cs typeface="Arial" panose="020B0604020202020204" pitchFamily="34" charset="0"/>
                        </a:rPr>
                        <a:t>H (2)</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Schwarmfinanzierung 2 – Crowdinvestment: </a:t>
                      </a:r>
                      <a:r>
                        <a:rPr lang="de-AT" sz="1100" dirty="0">
                          <a:effectLst/>
                          <a:latin typeface="Arial" panose="020B0604020202020204" pitchFamily="34" charset="0"/>
                          <a:cs typeface="Arial" panose="020B0604020202020204" pitchFamily="34" charset="0"/>
                        </a:rPr>
                        <a:t>Wie unter </a:t>
                      </a:r>
                      <a:r>
                        <a:rPr lang="de-AT" sz="1100" b="1" dirty="0">
                          <a:effectLst/>
                          <a:latin typeface="Arial" panose="020B0604020202020204" pitchFamily="34" charset="0"/>
                          <a:cs typeface="Arial" panose="020B0604020202020204" pitchFamily="34" charset="0"/>
                        </a:rPr>
                        <a:t>G</a:t>
                      </a:r>
                      <a:r>
                        <a:rPr lang="de-AT" sz="1100" dirty="0">
                          <a:effectLst/>
                          <a:latin typeface="Arial" panose="020B0604020202020204" pitchFamily="34" charset="0"/>
                          <a:cs typeface="Arial" panose="020B0604020202020204" pitchFamily="34" charset="0"/>
                        </a:rPr>
                        <a:t> beschrieben, allerdings ist die Gegenleistung für den oder die Investor*in eine Gewinnbeteiligung oder ein Zins, der vom Erfolg des Projektes abhängig ist.</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d</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85673221"/>
                  </a:ext>
                </a:extLst>
              </a:tr>
              <a:tr h="0">
                <a:tc>
                  <a:txBody>
                    <a:bodyPr/>
                    <a:lstStyle/>
                    <a:p>
                      <a:pPr algn="just"/>
                      <a:r>
                        <a:rPr lang="de-AT" sz="1100">
                          <a:effectLst/>
                          <a:latin typeface="Arial" panose="020B0604020202020204" pitchFamily="34" charset="0"/>
                          <a:cs typeface="Arial" panose="020B0604020202020204" pitchFamily="34" charset="0"/>
                        </a:rPr>
                        <a:t>I</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Mikrokredit: </a:t>
                      </a:r>
                      <a:r>
                        <a:rPr lang="de-AT" sz="1100" dirty="0">
                          <a:effectLst/>
                          <a:latin typeface="Arial" panose="020B0604020202020204" pitchFamily="34" charset="0"/>
                          <a:cs typeface="Arial" panose="020B0604020202020204" pitchFamily="34" charset="0"/>
                        </a:rPr>
                        <a:t>für Existenzgründungen, bei denen nur eine kleinere Finanzspritze benötigt wird. Sie werden meist von eigenen Mikrofinanzinstituten zur Verfügung gestellt. Als Sicherheit genügen meist Bürgschaften aus dem Familien- oder Freundeskreis. Sie haben allerdings höhere Zinssätze als klassische Bankdarlehen.</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c</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08085419"/>
                  </a:ext>
                </a:extLst>
              </a:tr>
              <a:tr h="0">
                <a:tc>
                  <a:txBody>
                    <a:bodyPr/>
                    <a:lstStyle/>
                    <a:p>
                      <a:pPr algn="just"/>
                      <a:r>
                        <a:rPr lang="de-AT" sz="1100">
                          <a:effectLst/>
                          <a:latin typeface="Arial" panose="020B0604020202020204" pitchFamily="34" charset="0"/>
                          <a:cs typeface="Arial" panose="020B0604020202020204" pitchFamily="34" charset="0"/>
                        </a:rPr>
                        <a:t>J </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Leasing: </a:t>
                      </a:r>
                      <a:r>
                        <a:rPr lang="de-AT" sz="1100" dirty="0">
                          <a:effectLst/>
                          <a:latin typeface="Arial" panose="020B0604020202020204" pitchFamily="34" charset="0"/>
                          <a:cs typeface="Arial" panose="020B0604020202020204" pitchFamily="34" charset="0"/>
                        </a:rPr>
                        <a:t>Nutzungsüberlassungsvertrag; Finanzierungsmöglichkeit, bei der ein Leasingobjekt (z. B. ein LKW) von einem Leasinggeber beschafft, finanziert und an den Leasingnehmer gegen Entgelt zur Nutzung überlassen wird.</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35719083"/>
                  </a:ext>
                </a:extLst>
              </a:tr>
              <a:tr h="77959">
                <a:tc>
                  <a:txBody>
                    <a:bodyPr/>
                    <a:lstStyle/>
                    <a:p>
                      <a:pPr algn="just"/>
                      <a:r>
                        <a:rPr lang="de-AT" sz="1100">
                          <a:effectLst/>
                          <a:latin typeface="Arial" panose="020B0604020202020204" pitchFamily="34" charset="0"/>
                          <a:cs typeface="Arial" panose="020B0604020202020204" pitchFamily="34" charset="0"/>
                        </a:rPr>
                        <a:t>K</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Factoring: </a:t>
                      </a:r>
                      <a:r>
                        <a:rPr lang="de-AT" sz="1100" dirty="0">
                          <a:effectLst/>
                          <a:latin typeface="Arial" panose="020B0604020202020204" pitchFamily="34" charset="0"/>
                          <a:cs typeface="Arial" panose="020B0604020202020204" pitchFamily="34" charset="0"/>
                        </a:rPr>
                        <a:t>Übertragung von offenen Forderungen eines Unternehmens vor Fälligkeit an einen Finanzdienstleister (z. B. Kreditinstitut). Dient meist als Finanzierungsquelle für mittelständische Unternehmen.</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28432628"/>
                  </a:ext>
                </a:extLst>
              </a:tr>
              <a:tr h="0">
                <a:tc>
                  <a:txBody>
                    <a:bodyPr/>
                    <a:lstStyle/>
                    <a:p>
                      <a:pPr algn="just"/>
                      <a:r>
                        <a:rPr lang="de-AT" sz="1100">
                          <a:effectLst/>
                          <a:latin typeface="Arial" panose="020B0604020202020204" pitchFamily="34" charset="0"/>
                          <a:cs typeface="Arial" panose="020B0604020202020204" pitchFamily="34" charset="0"/>
                        </a:rPr>
                        <a:t>L</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Unternehmensanleihe: </a:t>
                      </a:r>
                      <a:r>
                        <a:rPr lang="de-AT" sz="1100" dirty="0">
                          <a:effectLst/>
                          <a:latin typeface="Arial" panose="020B0604020202020204" pitchFamily="34" charset="0"/>
                          <a:cs typeface="Arial" panose="020B0604020202020204" pitchFamily="34" charset="0"/>
                        </a:rPr>
                        <a:t>Anleihe eines emissionsfähigen Großunternehmens, dessen Finanzierungsbedarf 100 Mio. Euro übertrifft und das eine gute Bewertung (Rating) nachweisen kann. </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a:solidFill>
                            <a:srgbClr val="FF0000"/>
                          </a:solidFill>
                          <a:effectLst/>
                          <a:latin typeface="Arial" panose="020B0604020202020204" pitchFamily="34" charset="0"/>
                          <a:cs typeface="Arial" panose="020B0604020202020204" pitchFamily="34" charset="0"/>
                        </a:rPr>
                        <a:t>b, c</a:t>
                      </a:r>
                      <a:endParaRPr lang="de-AT"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03575664"/>
                  </a:ext>
                </a:extLst>
              </a:tr>
              <a:tr h="0">
                <a:tc>
                  <a:txBody>
                    <a:bodyPr/>
                    <a:lstStyle/>
                    <a:p>
                      <a:pPr algn="just"/>
                      <a:r>
                        <a:rPr lang="de-AT" sz="1100">
                          <a:effectLst/>
                          <a:latin typeface="Arial" panose="020B0604020202020204" pitchFamily="34" charset="0"/>
                          <a:cs typeface="Arial" panose="020B0604020202020204" pitchFamily="34" charset="0"/>
                        </a:rPr>
                        <a:t>M</a:t>
                      </a:r>
                      <a:endParaRPr lang="de-AT"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effectLst/>
                          <a:latin typeface="Arial" panose="020B0604020202020204" pitchFamily="34" charset="0"/>
                          <a:cs typeface="Arial" panose="020B0604020202020204" pitchFamily="34" charset="0"/>
                        </a:rPr>
                        <a:t>Lieferverbindlichkeiten: </a:t>
                      </a:r>
                      <a:r>
                        <a:rPr lang="de-AT" sz="1100" dirty="0">
                          <a:effectLst/>
                          <a:latin typeface="Arial" panose="020B0604020202020204" pitchFamily="34" charset="0"/>
                          <a:cs typeface="Arial" panose="020B0604020202020204" pitchFamily="34" charset="0"/>
                        </a:rPr>
                        <a:t>Kurzfristige Verbindlichkeiten (entstehend durch angelieferte Ware), die meist innerhalb von 30 bis 90 Tagen auszugleichen sind.</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de-AT" sz="1100" b="1" dirty="0">
                          <a:solidFill>
                            <a:srgbClr val="FF0000"/>
                          </a:solidFill>
                          <a:effectLst/>
                          <a:latin typeface="Arial" panose="020B0604020202020204" pitchFamily="34" charset="0"/>
                          <a:cs typeface="Arial" panose="020B0604020202020204" pitchFamily="34" charset="0"/>
                        </a:rPr>
                        <a:t>b, c</a:t>
                      </a:r>
                      <a:endParaRPr lang="de-AT"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07011401"/>
                  </a:ext>
                </a:extLst>
              </a:tr>
            </a:tbl>
          </a:graphicData>
        </a:graphic>
      </p:graphicFrame>
    </p:spTree>
    <p:extLst>
      <p:ext uri="{BB962C8B-B14F-4D97-AF65-F5344CB8AC3E}">
        <p14:creationId xmlns:p14="http://schemas.microsoft.com/office/powerpoint/2010/main" val="14721962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1338</Words>
  <Application>Microsoft Office PowerPoint</Application>
  <PresentationFormat>Bildschirmpräsentation (4:3)</PresentationFormat>
  <Paragraphs>118</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Times New Roman</vt:lpstr>
      <vt:lpstr>Office</vt:lpstr>
      <vt:lpstr>PowerPoint-Präsentation</vt:lpstr>
      <vt:lpstr>PowerPoint-Präsentation</vt:lpstr>
      <vt:lpstr>Unternehmensfinanzierung</vt:lpstr>
      <vt:lpstr>Ergebnis</vt:lpstr>
      <vt:lpstr>Ergebnis</vt:lpstr>
      <vt:lpstr>Ergebnis</vt:lpstr>
      <vt:lpstr>Ergebnis</vt:lpstr>
      <vt:lpstr>Ergebnis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Lehner</dc:creator>
  <cp:lastModifiedBy>Johanna Anich</cp:lastModifiedBy>
  <cp:revision>94</cp:revision>
  <dcterms:created xsi:type="dcterms:W3CDTF">2018-09-11T12:05:00Z</dcterms:created>
  <dcterms:modified xsi:type="dcterms:W3CDTF">2023-05-08T17:05:18Z</dcterms:modified>
</cp:coreProperties>
</file>