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92" r:id="rId3"/>
    <p:sldId id="288" r:id="rId4"/>
    <p:sldId id="308" r:id="rId5"/>
    <p:sldId id="289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774AF5-D4EC-1C50-B6CB-B1A78CCC368F}" name="FRIDRICH, Christian" initials="CF" userId="S::Christian.Fridrich@phwien.ac.at::770c6c84-0bb5-431d-8a10-779095be89fe" providerId="AD"/>
  <p188:author id="{2DAB23F9-6692-2350-1A1D-B2A4AC439532}" name="Wolfgang" initials="WK" userId="Wolfgang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97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8"/>
    <p:restoredTop sz="94743"/>
  </p:normalViewPr>
  <p:slideViewPr>
    <p:cSldViewPr snapToGrid="0" snapToObjects="1">
      <p:cViewPr>
        <p:scale>
          <a:sx n="50" d="100"/>
          <a:sy n="50" d="100"/>
        </p:scale>
        <p:origin x="1804" y="232"/>
      </p:cViewPr>
      <p:guideLst>
        <p:guide orient="horz" pos="4156"/>
        <p:guide pos="1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Strom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 formatCode="0%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71-4007-B866-0CB1A2942D1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Mobilität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 formatCode="0%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71-4007-B866-0CB1A2942D1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Wärme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1"/>
                <c:pt idx="0">
                  <c:v>Kategorie 1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 formatCode="0%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71-4007-B866-0CB1A2942D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0828335"/>
        <c:axId val="1210850415"/>
      </c:barChart>
      <c:catAx>
        <c:axId val="121082833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10850415"/>
        <c:crossesAt val="0"/>
        <c:auto val="1"/>
        <c:lblAlgn val="ctr"/>
        <c:lblOffset val="100"/>
        <c:noMultiLvlLbl val="0"/>
      </c:catAx>
      <c:valAx>
        <c:axId val="1210850415"/>
        <c:scaling>
          <c:orientation val="minMax"/>
          <c:max val="6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AT" dirty="0">
                    <a:latin typeface="Arial" panose="020B0604020202020204" pitchFamily="34" charset="0"/>
                    <a:cs typeface="Arial" panose="020B0604020202020204" pitchFamily="34" charset="0"/>
                  </a:rPr>
                  <a:t>PROZENT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210828335"/>
        <c:crosses val="autoZero"/>
        <c:crossBetween val="between"/>
        <c:majorUnit val="10"/>
        <c:minorUnit val="2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830036014976398E-2"/>
          <c:y val="0.88123910794179183"/>
          <c:w val="0.59907220146804996"/>
          <c:h val="9.9980409933940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0.33762</cdr:x>
      <cdr:y>0.09232</cdr:y>
    </cdr:from>
    <cdr:to>
      <cdr:x>0.93092</cdr:x>
      <cdr:y>0.8806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3EE9C0A8-96ED-36FB-51E5-277B86DD5C46}"/>
            </a:ext>
          </a:extLst>
        </cdr:cNvPr>
        <cdr:cNvSpPr txBox="1"/>
      </cdr:nvSpPr>
      <cdr:spPr>
        <a:xfrm xmlns:a="http://schemas.openxmlformats.org/drawingml/2006/main">
          <a:off x="2713265" y="424542"/>
          <a:ext cx="4767943" cy="3624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AT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4CDDF-4358-2C45-9838-0B1B6FA8BD44}" type="datetimeFigureOut">
              <a:rPr lang="de-DE" smtClean="0"/>
              <a:t>05.05.2025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193F4-F389-3F40-A19E-5225272A2C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98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3856-D2C4-46DB-8BDD-AC4ECC9ED030}" type="datetime1">
              <a:rPr lang="de-DE" smtClean="0"/>
              <a:t>05.05.2025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04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F9AAE-0F1A-480C-8370-41F7C63D59D1}" type="datetime1">
              <a:rPr lang="de-DE" smtClean="0"/>
              <a:t>05.05.2025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094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6D25-C00F-431D-9089-52D07EAD9BB2}" type="datetime1">
              <a:rPr lang="de-DE" smtClean="0"/>
              <a:t>05.05.2025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57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26BB1-6C09-43CD-963E-B0A04F9C2D64}" type="datetime1">
              <a:rPr lang="de-DE" smtClean="0"/>
              <a:t>05.05.2025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05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F0A49-84DE-4E1D-BD31-6C4EC0E2A1FB}" type="datetime1">
              <a:rPr lang="de-DE" smtClean="0"/>
              <a:t>05.05.2025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9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8BB6-6344-42E2-B16D-6FCAF73FCE47}" type="datetime1">
              <a:rPr lang="de-DE" smtClean="0"/>
              <a:t>05.05.2025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05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842D-BBB1-4F76-A042-BE9974DB4F88}" type="datetime1">
              <a:rPr lang="de-DE" smtClean="0"/>
              <a:t>05.05.2025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84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C0D69-1D95-407B-B534-2D72B0B6BCBC}" type="datetime1">
              <a:rPr lang="de-DE" smtClean="0"/>
              <a:t>05.05.2025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246C4-B50A-4649-9F87-8AFE1D7BCB6F}" type="datetime1">
              <a:rPr lang="de-DE" smtClean="0"/>
              <a:t>05.05.2025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49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EA87-22FB-4819-A8C2-B66933A56C61}" type="datetime1">
              <a:rPr lang="de-DE" smtClean="0"/>
              <a:t>05.05.2025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5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A7709-CF71-4FD5-A6F8-21511D17E9A1}" type="datetime1">
              <a:rPr lang="de-DE" smtClean="0"/>
              <a:t>05.05.2025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56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A2DA9-8A9D-4A43-ACEF-AE0E0177E11A}" type="datetime1">
              <a:rPr lang="de-DE" smtClean="0"/>
              <a:t>05.05.2025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8C118-F3CA-134E-B1BE-D13545587C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744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5.jpeg"/><Relationship Id="rId7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ahmen 10"/>
          <p:cNvSpPr/>
          <p:nvPr/>
        </p:nvSpPr>
        <p:spPr>
          <a:xfrm>
            <a:off x="1609727" y="967106"/>
            <a:ext cx="5924551" cy="4394835"/>
          </a:xfrm>
          <a:prstGeom prst="frame">
            <a:avLst/>
          </a:prstGeom>
          <a:solidFill>
            <a:srgbClr val="D40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AT"/>
          </a:p>
        </p:txBody>
      </p:sp>
      <p:sp>
        <p:nvSpPr>
          <p:cNvPr id="25" name="Textfeld 28"/>
          <p:cNvSpPr txBox="1"/>
          <p:nvPr/>
        </p:nvSpPr>
        <p:spPr>
          <a:xfrm>
            <a:off x="1609727" y="5362575"/>
            <a:ext cx="5924551" cy="966822"/>
          </a:xfrm>
          <a:prstGeom prst="rect">
            <a:avLst/>
          </a:prstGeom>
          <a:solidFill>
            <a:srgbClr val="67B24C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800" b="1" dirty="0">
                <a:solidFill>
                  <a:srgbClr val="FFFFFF"/>
                </a:solidFill>
                <a:latin typeface="Arial"/>
                <a:ea typeface="Times New Roman"/>
              </a:rPr>
              <a:t>Statistiken analysieren und interpretieren</a:t>
            </a:r>
            <a:endParaRPr lang="de-AT" sz="1200" dirty="0">
              <a:latin typeface="Times New Roman"/>
              <a:ea typeface="Times New Roman"/>
            </a:endParaRPr>
          </a:p>
        </p:txBody>
      </p:sp>
      <p:sp>
        <p:nvSpPr>
          <p:cNvPr id="26" name="Textfeld 19"/>
          <p:cNvSpPr txBox="1"/>
          <p:nvPr/>
        </p:nvSpPr>
        <p:spPr>
          <a:xfrm>
            <a:off x="1609725" y="4841241"/>
            <a:ext cx="5765800" cy="520700"/>
          </a:xfrm>
          <a:prstGeom prst="rect">
            <a:avLst/>
          </a:prstGeom>
          <a:solidFill>
            <a:srgbClr val="D4021D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AT" sz="28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Österreichs Energiewirtschaft:</a:t>
            </a:r>
            <a:endParaRPr lang="de-A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feld 29"/>
          <p:cNvSpPr txBox="1"/>
          <p:nvPr/>
        </p:nvSpPr>
        <p:spPr>
          <a:xfrm>
            <a:off x="5580409" y="283211"/>
            <a:ext cx="3746500" cy="3302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de-AT" sz="1000" dirty="0">
                <a:solidFill>
                  <a:srgbClr val="000000"/>
                </a:solidFill>
                <a:latin typeface="Arial"/>
                <a:ea typeface="Times New Roman"/>
              </a:rPr>
              <a:t>Reihe: Unterrichtsbeispiele zur sozioökonomischen Bildung</a:t>
            </a:r>
            <a:endParaRPr lang="de-AT" sz="1200" dirty="0">
              <a:latin typeface="Times New Roman"/>
              <a:ea typeface="Times New Roman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12A0E1F-F0C6-4AE0-93B3-FA70DB66FFCE}"/>
              </a:ext>
            </a:extLst>
          </p:cNvPr>
          <p:cNvSpPr txBox="1"/>
          <p:nvPr/>
        </p:nvSpPr>
        <p:spPr>
          <a:xfrm>
            <a:off x="7168873" y="6357031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0" name="Picture 2" descr="INSERT-Money LOGO_RGB_1">
            <a:extLst>
              <a:ext uri="{FF2B5EF4-FFF2-40B4-BE49-F238E27FC236}">
                <a16:creationId xmlns:a16="http://schemas.microsoft.com/office/drawing/2014/main" id="{3E82D5B8-94EC-484E-81DD-E15508D6B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5" y="4377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AK Wien Logo | Arbeiterkammer Wien">
            <a:extLst>
              <a:ext uri="{FF2B5EF4-FFF2-40B4-BE49-F238E27FC236}">
                <a16:creationId xmlns:a16="http://schemas.microsoft.com/office/drawing/2014/main" id="{1DDAB939-0B8A-905F-B8D8-2CFB25A47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986" y="6357030"/>
            <a:ext cx="830014" cy="46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 descr="Ein Bild, das Mast, Turm, Gebäude, Himmel enthält.&#10;&#10;KI-generierte Inhalte können fehlerhaft sein.">
            <a:extLst>
              <a:ext uri="{FF2B5EF4-FFF2-40B4-BE49-F238E27FC236}">
                <a16:creationId xmlns:a16="http://schemas.microsoft.com/office/drawing/2014/main" id="{CCDCF1C9-42A4-07B1-17F4-941CDB029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585" y="1496059"/>
            <a:ext cx="4863816" cy="331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76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-1524000" y="54148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 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10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AD9D594-FE7D-A05C-9A10-30BD067F45F6}"/>
              </a:ext>
            </a:extLst>
          </p:cNvPr>
          <p:cNvSpPr/>
          <p:nvPr/>
        </p:nvSpPr>
        <p:spPr>
          <a:xfrm>
            <a:off x="2906485" y="541487"/>
            <a:ext cx="3331029" cy="646331"/>
          </a:xfrm>
          <a:prstGeom prst="rect">
            <a:avLst/>
          </a:prstGeom>
          <a:noFill/>
          <a:ln w="57150">
            <a:solidFill>
              <a:srgbClr val="5CA9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5D0441-DBE6-91FA-73D1-C6BBD50B599E}"/>
              </a:ext>
            </a:extLst>
          </p:cNvPr>
          <p:cNvSpPr txBox="1"/>
          <p:nvPr/>
        </p:nvSpPr>
        <p:spPr>
          <a:xfrm>
            <a:off x="2115878" y="6455665"/>
            <a:ext cx="45310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>
                <a:latin typeface="Arial" panose="020B0604020202020204" pitchFamily="34" charset="0"/>
                <a:cs typeface="Arial" panose="020B0604020202020204" pitchFamily="34" charset="0"/>
              </a:rPr>
              <a:t>Quelle: Österreichisches Gesellschafts- und Wirtschaftsmuseum 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805BA77-53D5-104B-BB83-2D8255B92942}"/>
              </a:ext>
            </a:extLst>
          </p:cNvPr>
          <p:cNvSpPr txBox="1"/>
          <p:nvPr/>
        </p:nvSpPr>
        <p:spPr>
          <a:xfrm>
            <a:off x="345763" y="1328467"/>
            <a:ext cx="8452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PRODUKTION ERNEUERBARER ENERGIE NACH BUNDESLÄNDERN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30D582-4C41-DE7E-86E8-2332C9F310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462"/>
          <a:stretch/>
        </p:blipFill>
        <p:spPr>
          <a:xfrm>
            <a:off x="-1" y="1744748"/>
            <a:ext cx="9148193" cy="384719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113F366-C719-DEB3-B20C-38E864C720EE}"/>
              </a:ext>
            </a:extLst>
          </p:cNvPr>
          <p:cNvSpPr txBox="1"/>
          <p:nvPr/>
        </p:nvSpPr>
        <p:spPr>
          <a:xfrm>
            <a:off x="7443202" y="4223309"/>
            <a:ext cx="1335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Terajoule</a:t>
            </a: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Einheit für Energie</a:t>
            </a:r>
          </a:p>
        </p:txBody>
      </p:sp>
    </p:spTree>
    <p:extLst>
      <p:ext uri="{BB962C8B-B14F-4D97-AF65-F5344CB8AC3E}">
        <p14:creationId xmlns:p14="http://schemas.microsoft.com/office/powerpoint/2010/main" val="1948378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11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55D0441-DBE6-91FA-73D1-C6BBD50B599E}"/>
              </a:ext>
            </a:extLst>
          </p:cNvPr>
          <p:cNvSpPr txBox="1"/>
          <p:nvPr/>
        </p:nvSpPr>
        <p:spPr>
          <a:xfrm>
            <a:off x="2115878" y="6455665"/>
            <a:ext cx="45310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>
                <a:latin typeface="Arial" panose="020B0604020202020204" pitchFamily="34" charset="0"/>
                <a:cs typeface="Arial" panose="020B0604020202020204" pitchFamily="34" charset="0"/>
              </a:rPr>
              <a:t>Quelle: Österreichisches Gesellschafts- und Wirtschaftsmuseum 2022</a:t>
            </a:r>
          </a:p>
        </p:txBody>
      </p:sp>
      <p:pic>
        <p:nvPicPr>
          <p:cNvPr id="10" name="Inhaltsplatzhalter 5">
            <a:extLst>
              <a:ext uri="{FF2B5EF4-FFF2-40B4-BE49-F238E27FC236}">
                <a16:creationId xmlns:a16="http://schemas.microsoft.com/office/drawing/2014/main" id="{33988156-63E6-8F81-3B11-3F8527A51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11739" y="1333064"/>
            <a:ext cx="7120521" cy="461053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19A2CD7-5BE7-EE90-66F4-7D88069FD84C}"/>
              </a:ext>
            </a:extLst>
          </p:cNvPr>
          <p:cNvSpPr txBox="1"/>
          <p:nvPr/>
        </p:nvSpPr>
        <p:spPr>
          <a:xfrm>
            <a:off x="-1524000" y="54148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 1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39A00F6-F336-4C71-4E7A-7B1D8CF3D262}"/>
              </a:ext>
            </a:extLst>
          </p:cNvPr>
          <p:cNvSpPr/>
          <p:nvPr/>
        </p:nvSpPr>
        <p:spPr>
          <a:xfrm>
            <a:off x="2906485" y="541487"/>
            <a:ext cx="3331029" cy="646331"/>
          </a:xfrm>
          <a:prstGeom prst="rect">
            <a:avLst/>
          </a:prstGeom>
          <a:noFill/>
          <a:ln w="57150">
            <a:solidFill>
              <a:srgbClr val="5CA9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358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-1524000" y="54148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 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12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AD9D594-FE7D-A05C-9A10-30BD067F45F6}"/>
              </a:ext>
            </a:extLst>
          </p:cNvPr>
          <p:cNvSpPr/>
          <p:nvPr/>
        </p:nvSpPr>
        <p:spPr>
          <a:xfrm>
            <a:off x="2906485" y="541487"/>
            <a:ext cx="3331029" cy="646331"/>
          </a:xfrm>
          <a:prstGeom prst="rect">
            <a:avLst/>
          </a:prstGeom>
          <a:noFill/>
          <a:ln w="57150">
            <a:solidFill>
              <a:srgbClr val="5CA9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5D0441-DBE6-91FA-73D1-C6BBD50B599E}"/>
              </a:ext>
            </a:extLst>
          </p:cNvPr>
          <p:cNvSpPr txBox="1"/>
          <p:nvPr/>
        </p:nvSpPr>
        <p:spPr>
          <a:xfrm>
            <a:off x="2115878" y="6455665"/>
            <a:ext cx="45310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>
                <a:latin typeface="Arial" panose="020B0604020202020204" pitchFamily="34" charset="0"/>
                <a:cs typeface="Arial" panose="020B0604020202020204" pitchFamily="34" charset="0"/>
              </a:rPr>
              <a:t>Quelle: Österreichisches Gesellschafts- und Wirtschaftsmuseum 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28EED7-38EC-5440-983A-08C7A67DA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4605" y="1346928"/>
            <a:ext cx="6814787" cy="45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70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051C3BA-AC47-170B-74F7-F10D0832BAAD}"/>
              </a:ext>
            </a:extLst>
          </p:cNvPr>
          <p:cNvSpPr txBox="1"/>
          <p:nvPr/>
        </p:nvSpPr>
        <p:spPr>
          <a:xfrm>
            <a:off x="191264" y="5006818"/>
            <a:ext cx="8854766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den neun Bundesländern wird unterschiedlich viel Energie erzeugt.</a:t>
            </a:r>
            <a:r>
              <a:rPr lang="de-DE" sz="1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Oberösterreich produziert am meisten Energie aus Wasserkraft, das Burgenland am wenigsten. Niederösterreich produziert am meisten Energie und hat den höchsten Anteil an erneuerbaren Energieträgern außer Wasser.</a:t>
            </a:r>
            <a:endParaRPr lang="de-AT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4B815D0-6B69-7FB3-3FA7-A41449B1A5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62"/>
          <a:stretch/>
        </p:blipFill>
        <p:spPr>
          <a:xfrm>
            <a:off x="518704" y="1422156"/>
            <a:ext cx="8106588" cy="344836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-1524000" y="54148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 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13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AD9D594-FE7D-A05C-9A10-30BD067F45F6}"/>
              </a:ext>
            </a:extLst>
          </p:cNvPr>
          <p:cNvSpPr/>
          <p:nvPr/>
        </p:nvSpPr>
        <p:spPr>
          <a:xfrm>
            <a:off x="2906485" y="541487"/>
            <a:ext cx="3331029" cy="646331"/>
          </a:xfrm>
          <a:prstGeom prst="rect">
            <a:avLst/>
          </a:prstGeom>
          <a:noFill/>
          <a:ln w="57150">
            <a:solidFill>
              <a:srgbClr val="5CA9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5D0441-DBE6-91FA-73D1-C6BBD50B599E}"/>
              </a:ext>
            </a:extLst>
          </p:cNvPr>
          <p:cNvSpPr txBox="1"/>
          <p:nvPr/>
        </p:nvSpPr>
        <p:spPr>
          <a:xfrm>
            <a:off x="2115878" y="6455665"/>
            <a:ext cx="45310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>
                <a:latin typeface="Arial" panose="020B0604020202020204" pitchFamily="34" charset="0"/>
                <a:cs typeface="Arial" panose="020B0604020202020204" pitchFamily="34" charset="0"/>
              </a:rPr>
              <a:t>Quelle: Österreichisches Gesellschafts- und Wirtschaftsmuseum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C53E5F4-5F86-ED1B-FBC5-A0D9BF564EB1}"/>
              </a:ext>
            </a:extLst>
          </p:cNvPr>
          <p:cNvSpPr txBox="1"/>
          <p:nvPr/>
        </p:nvSpPr>
        <p:spPr>
          <a:xfrm>
            <a:off x="-201387" y="1306002"/>
            <a:ext cx="95467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PRODUKTION ERNEUERBARER ENERGIE NACH BUNDESLÄNDERN</a:t>
            </a:r>
          </a:p>
        </p:txBody>
      </p:sp>
    </p:spTree>
    <p:extLst>
      <p:ext uri="{BB962C8B-B14F-4D97-AF65-F5344CB8AC3E}">
        <p14:creationId xmlns:p14="http://schemas.microsoft.com/office/powerpoint/2010/main" val="2672692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14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55D0441-DBE6-91FA-73D1-C6BBD50B599E}"/>
              </a:ext>
            </a:extLst>
          </p:cNvPr>
          <p:cNvSpPr txBox="1"/>
          <p:nvPr/>
        </p:nvSpPr>
        <p:spPr>
          <a:xfrm>
            <a:off x="2115878" y="6455665"/>
            <a:ext cx="45310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>
                <a:latin typeface="Arial" panose="020B0604020202020204" pitchFamily="34" charset="0"/>
                <a:cs typeface="Arial" panose="020B0604020202020204" pitchFamily="34" charset="0"/>
              </a:rPr>
              <a:t>Quelle: Hrsg.: Wien Energie 2024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25A7B02-EE6C-C502-D988-7FD5B4BC6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36" y="488899"/>
            <a:ext cx="8188528" cy="491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3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F17980-810E-D32D-3670-23E4CD003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7222" y="3609227"/>
            <a:ext cx="3395932" cy="136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Wo hast du heute schon Energie genutzt?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97D2ED1-6D03-D15B-5065-06F4679A3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8C118-F3CA-134E-B1BE-D13545587C70}" type="slidenum">
              <a:rPr lang="de-DE" smtClean="0"/>
              <a:t>2</a:t>
            </a:fld>
            <a:endParaRPr lang="de-DE"/>
          </a:p>
        </p:txBody>
      </p:sp>
      <p:pic>
        <p:nvPicPr>
          <p:cNvPr id="7" name="Picture 2" descr="Uhr, Wecker, Ziegel, Zifferblatt, Design">
            <a:extLst>
              <a:ext uri="{FF2B5EF4-FFF2-40B4-BE49-F238E27FC236}">
                <a16:creationId xmlns:a16="http://schemas.microsoft.com/office/drawing/2014/main" id="{1F79E393-ED87-79BA-4641-AC9DB1387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1" r="-1" b="7696"/>
          <a:stretch/>
        </p:blipFill>
        <p:spPr bwMode="auto">
          <a:xfrm>
            <a:off x="-1" y="-12561"/>
            <a:ext cx="3363099" cy="1963760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eizkörper, Heizung, Flachheizkörper">
            <a:extLst>
              <a:ext uri="{FF2B5EF4-FFF2-40B4-BE49-F238E27FC236}">
                <a16:creationId xmlns:a16="http://schemas.microsoft.com/office/drawing/2014/main" id="{674B5599-E431-059A-E950-19C35B5F0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9" r="11516" b="-1"/>
          <a:stretch/>
        </p:blipFill>
        <p:spPr bwMode="auto">
          <a:xfrm>
            <a:off x="-1" y="2027711"/>
            <a:ext cx="2828765" cy="3626340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eimat, Interieur, Küche, Küchentheke">
            <a:extLst>
              <a:ext uri="{FF2B5EF4-FFF2-40B4-BE49-F238E27FC236}">
                <a16:creationId xmlns:a16="http://schemas.microsoft.com/office/drawing/2014/main" id="{D11BFAEC-5731-72D5-6C57-CBBBE22E7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2" r="20987" b="-1"/>
          <a:stretch/>
        </p:blipFill>
        <p:spPr bwMode="auto">
          <a:xfrm>
            <a:off x="3434407" y="222050"/>
            <a:ext cx="3078774" cy="3078774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afe, Frühstück, Kaffee, Cappuccino">
            <a:extLst>
              <a:ext uri="{FF2B5EF4-FFF2-40B4-BE49-F238E27FC236}">
                <a16:creationId xmlns:a16="http://schemas.microsoft.com/office/drawing/2014/main" id="{3607C61B-AB96-327F-8F5E-E3C0111134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r="-3" b="21034"/>
          <a:stretch/>
        </p:blipFill>
        <p:spPr bwMode="auto">
          <a:xfrm>
            <a:off x="6600392" y="-4331"/>
            <a:ext cx="2543587" cy="2629574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Bus, Transport, Stadt, Fahrzeug">
            <a:extLst>
              <a:ext uri="{FF2B5EF4-FFF2-40B4-BE49-F238E27FC236}">
                <a16:creationId xmlns:a16="http://schemas.microsoft.com/office/drawing/2014/main" id="{CC0B4E53-F57F-C014-BFE1-90270394D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r="19452"/>
          <a:stretch/>
        </p:blipFill>
        <p:spPr bwMode="auto">
          <a:xfrm>
            <a:off x="6315215" y="286737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D13B2C4-9660-4772-61F1-710F4F565DFF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17" name="Picture 2" descr="INSERT-Money LOGO_RGB_1">
            <a:extLst>
              <a:ext uri="{FF2B5EF4-FFF2-40B4-BE49-F238E27FC236}">
                <a16:creationId xmlns:a16="http://schemas.microsoft.com/office/drawing/2014/main" id="{55C84B8E-43A4-52BE-A1C0-400E0E8D6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4" y="5807076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BC794BE1-DE5C-8AB3-B562-2B347A205301}"/>
              </a:ext>
            </a:extLst>
          </p:cNvPr>
          <p:cNvSpPr/>
          <p:nvPr/>
        </p:nvSpPr>
        <p:spPr>
          <a:xfrm>
            <a:off x="0" y="-4331"/>
            <a:ext cx="9144000" cy="5658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2E67331-286A-E480-72D3-A797370235FB}"/>
              </a:ext>
            </a:extLst>
          </p:cNvPr>
          <p:cNvSpPr txBox="1"/>
          <p:nvPr/>
        </p:nvSpPr>
        <p:spPr>
          <a:xfrm>
            <a:off x="2173450" y="6362659"/>
            <a:ext cx="1567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Quelle: pixabay.com</a:t>
            </a:r>
          </a:p>
        </p:txBody>
      </p:sp>
      <p:pic>
        <p:nvPicPr>
          <p:cNvPr id="2050" name="Picture 2" descr="AK Wien Logo | Arbeiterkammer Wien">
            <a:extLst>
              <a:ext uri="{FF2B5EF4-FFF2-40B4-BE49-F238E27FC236}">
                <a16:creationId xmlns:a16="http://schemas.microsoft.com/office/drawing/2014/main" id="{6BF7B295-7CFC-ACFA-6074-FC2AB425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45" y="6209173"/>
            <a:ext cx="895652" cy="50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92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-1524000" y="54148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Energieverbrauch Österreichs (2023)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3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graphicFrame>
        <p:nvGraphicFramePr>
          <p:cNvPr id="3" name="Inhaltsplatzhalter 9">
            <a:extLst>
              <a:ext uri="{FF2B5EF4-FFF2-40B4-BE49-F238E27FC236}">
                <a16:creationId xmlns:a16="http://schemas.microsoft.com/office/drawing/2014/main" id="{91A73EE7-5349-4229-729E-015358F56D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111660"/>
              </p:ext>
            </p:extLst>
          </p:nvPr>
        </p:nvGraphicFramePr>
        <p:xfrm>
          <a:off x="527215" y="1330850"/>
          <a:ext cx="7794149" cy="4446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55E0FFB-8EC9-56D3-732C-2AB44AD73E00}"/>
              </a:ext>
            </a:extLst>
          </p:cNvPr>
          <p:cNvSpPr txBox="1"/>
          <p:nvPr/>
        </p:nvSpPr>
        <p:spPr>
          <a:xfrm>
            <a:off x="3228709" y="2079350"/>
            <a:ext cx="5425433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de-AT" sz="3200" dirty="0"/>
          </a:p>
          <a:p>
            <a:r>
              <a:rPr lang="de-AT" sz="2400" dirty="0" err="1">
                <a:latin typeface="Arial" panose="020B0604020202020204" pitchFamily="34" charset="0"/>
                <a:cs typeface="Arial" panose="020B0604020202020204" pitchFamily="34" charset="0"/>
              </a:rPr>
              <a:t>Lies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den Wert der Energienutzung für Strom, Mobilität und Wärme von dem 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Säulendiagramm</a:t>
            </a:r>
            <a:r>
              <a:rPr lang="de-AT" sz="2400" dirty="0">
                <a:latin typeface="Arial" panose="020B0604020202020204" pitchFamily="34" charset="0"/>
                <a:cs typeface="Arial" panose="020B0604020202020204" pitchFamily="34" charset="0"/>
              </a:rPr>
              <a:t> ab.</a:t>
            </a:r>
          </a:p>
          <a:p>
            <a:endParaRPr lang="de-AT" sz="3200" dirty="0"/>
          </a:p>
          <a:p>
            <a:endParaRPr lang="de-AT" sz="32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98127A-FFAD-B440-26E3-B22C590BD655}"/>
              </a:ext>
            </a:extLst>
          </p:cNvPr>
          <p:cNvSpPr txBox="1"/>
          <p:nvPr/>
        </p:nvSpPr>
        <p:spPr>
          <a:xfrm>
            <a:off x="2248186" y="6485769"/>
            <a:ext cx="30834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/>
              <a:t>Quelle: Wien Energie 2024, </a:t>
            </a: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statistik</a:t>
            </a:r>
            <a:r>
              <a:rPr lang="de-AT" sz="1000" dirty="0"/>
              <a:t>.at</a:t>
            </a:r>
          </a:p>
        </p:txBody>
      </p:sp>
    </p:spTree>
    <p:extLst>
      <p:ext uri="{BB962C8B-B14F-4D97-AF65-F5344CB8AC3E}">
        <p14:creationId xmlns:p14="http://schemas.microsoft.com/office/powerpoint/2010/main" val="30415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-1524000" y="541487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ROHSTOFFE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4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9D79381-2928-CF37-3245-95D68D3D22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749" t="17928"/>
          <a:stretch/>
        </p:blipFill>
        <p:spPr>
          <a:xfrm>
            <a:off x="1257586" y="1320305"/>
            <a:ext cx="6993347" cy="4541024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AD9D594-FE7D-A05C-9A10-30BD067F45F6}"/>
              </a:ext>
            </a:extLst>
          </p:cNvPr>
          <p:cNvSpPr/>
          <p:nvPr/>
        </p:nvSpPr>
        <p:spPr>
          <a:xfrm>
            <a:off x="2721429" y="541487"/>
            <a:ext cx="3690257" cy="769441"/>
          </a:xfrm>
          <a:prstGeom prst="rect">
            <a:avLst/>
          </a:prstGeom>
          <a:noFill/>
          <a:ln w="57150">
            <a:solidFill>
              <a:srgbClr val="5CA9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5D0441-DBE6-91FA-73D1-C6BBD50B599E}"/>
              </a:ext>
            </a:extLst>
          </p:cNvPr>
          <p:cNvSpPr txBox="1"/>
          <p:nvPr/>
        </p:nvSpPr>
        <p:spPr>
          <a:xfrm>
            <a:off x="2115878" y="6455665"/>
            <a:ext cx="45310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>
                <a:latin typeface="Arial" panose="020B0604020202020204" pitchFamily="34" charset="0"/>
                <a:cs typeface="Arial" panose="020B0604020202020204" pitchFamily="34" charset="0"/>
              </a:rPr>
              <a:t>Quelle: Fridrich 2024, S. A1-32</a:t>
            </a:r>
          </a:p>
        </p:txBody>
      </p:sp>
    </p:spTree>
    <p:extLst>
      <p:ext uri="{BB962C8B-B14F-4D97-AF65-F5344CB8AC3E}">
        <p14:creationId xmlns:p14="http://schemas.microsoft.com/office/powerpoint/2010/main" val="21692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A785343-5D24-4118-A2E4-665D196F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Kraftwerk, Atomkraft, Atomkraftwerk">
            <a:extLst>
              <a:ext uri="{FF2B5EF4-FFF2-40B4-BE49-F238E27FC236}">
                <a16:creationId xmlns:a16="http://schemas.microsoft.com/office/drawing/2014/main" id="{52FD49D4-603C-46A3-98FE-EA8A382B1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r="-2" b="-2"/>
          <a:stretch/>
        </p:blipFill>
        <p:spPr bwMode="auto">
          <a:xfrm>
            <a:off x="5539380" y="-18250"/>
            <a:ext cx="3607593" cy="250183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Kaunertal, Talsperre, Kopfssee, Tirol">
            <a:extLst>
              <a:ext uri="{FF2B5EF4-FFF2-40B4-BE49-F238E27FC236}">
                <a16:creationId xmlns:a16="http://schemas.microsoft.com/office/drawing/2014/main" id="{55E45B98-6A3C-4EF6-F712-B590B4BBD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7" r="14206" b="3"/>
          <a:stretch/>
        </p:blipFill>
        <p:spPr bwMode="auto">
          <a:xfrm>
            <a:off x="4030979" y="2663706"/>
            <a:ext cx="3470195" cy="4197911"/>
          </a:xfrm>
          <a:custGeom>
            <a:avLst/>
            <a:gdLst/>
            <a:ahLst/>
            <a:cxnLst/>
            <a:rect l="l" t="t" r="r" b="b"/>
            <a:pathLst>
              <a:path w="4626927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4626927" y="0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11">
            <a:extLst>
              <a:ext uri="{FF2B5EF4-FFF2-40B4-BE49-F238E27FC236}">
                <a16:creationId xmlns:a16="http://schemas.microsoft.com/office/drawing/2014/main" id="{32F4D216-10B7-4DCA-A0A1-068E9E32F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660091"/>
            <a:ext cx="5341893" cy="4197911"/>
          </a:xfrm>
          <a:custGeom>
            <a:avLst/>
            <a:gdLst>
              <a:gd name="connsiteX0" fmla="*/ 0 w 7122523"/>
              <a:gd name="connsiteY0" fmla="*/ 4197911 h 4197911"/>
              <a:gd name="connsiteX1" fmla="*/ 7122523 w 7122523"/>
              <a:gd name="connsiteY1" fmla="*/ 4197911 h 4197911"/>
              <a:gd name="connsiteX2" fmla="*/ 5177382 w 7122523"/>
              <a:gd name="connsiteY2" fmla="*/ 0 h 4197911"/>
              <a:gd name="connsiteX3" fmla="*/ 5171159 w 7122523"/>
              <a:gd name="connsiteY3" fmla="*/ 0 h 4197911"/>
              <a:gd name="connsiteX4" fmla="*/ 3981368 w 7122523"/>
              <a:gd name="connsiteY4" fmla="*/ 0 h 4197911"/>
              <a:gd name="connsiteX5" fmla="*/ 2331323 w 7122523"/>
              <a:gd name="connsiteY5" fmla="*/ 0 h 4197911"/>
              <a:gd name="connsiteX6" fmla="*/ 0 w 7122523"/>
              <a:gd name="connsiteY6" fmla="*/ 0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2523" h="4197911">
                <a:moveTo>
                  <a:pt x="0" y="4197911"/>
                </a:moveTo>
                <a:lnTo>
                  <a:pt x="7122523" y="4197911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13A28F-EF1D-BA3A-72FA-5D87227A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811" y="2828125"/>
            <a:ext cx="3981734" cy="1355877"/>
          </a:xfrm>
        </p:spPr>
        <p:txBody>
          <a:bodyPr>
            <a:noAutofit/>
          </a:bodyPr>
          <a:lstStyle/>
          <a:p>
            <a:r>
              <a:rPr lang="de-AT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Erneuerbare Energie?</a:t>
            </a:r>
            <a:br>
              <a:rPr lang="de-AT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erneuerbare Energie?</a:t>
            </a:r>
          </a:p>
        </p:txBody>
      </p:sp>
      <p:pic>
        <p:nvPicPr>
          <p:cNvPr id="8" name="Picture 12" descr="Damm, Fluss, Wasser, Landschaft, Energie">
            <a:extLst>
              <a:ext uri="{FF2B5EF4-FFF2-40B4-BE49-F238E27FC236}">
                <a16:creationId xmlns:a16="http://schemas.microsoft.com/office/drawing/2014/main" id="{57DBBDBD-F63C-764B-F51C-B05CB78E8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8" r="1326" b="3"/>
          <a:stretch/>
        </p:blipFill>
        <p:spPr bwMode="auto">
          <a:xfrm>
            <a:off x="3506652" y="-1"/>
            <a:ext cx="2758363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Windräder, Energie, Elektrizität">
            <a:extLst>
              <a:ext uri="{FF2B5EF4-FFF2-40B4-BE49-F238E27FC236}">
                <a16:creationId xmlns:a16="http://schemas.microsoft.com/office/drawing/2014/main" id="{FD6D38B5-A8B8-3255-57EE-91E7CB49F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r="15524" b="1"/>
          <a:stretch/>
        </p:blipFill>
        <p:spPr bwMode="auto">
          <a:xfrm>
            <a:off x="1710550" y="2"/>
            <a:ext cx="2545457" cy="250284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hotovoltaik, Solarkraftwerk">
            <a:extLst>
              <a:ext uri="{FF2B5EF4-FFF2-40B4-BE49-F238E27FC236}">
                <a16:creationId xmlns:a16="http://schemas.microsoft.com/office/drawing/2014/main" id="{630D2CBE-6E73-99C4-B1D4-1E7C0FD2A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r="29795" b="-3"/>
          <a:stretch/>
        </p:blipFill>
        <p:spPr bwMode="auto">
          <a:xfrm>
            <a:off x="2" y="-6235"/>
            <a:ext cx="2441552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raftwerk, Braunkohle, Felder, Weg">
            <a:extLst>
              <a:ext uri="{FF2B5EF4-FFF2-40B4-BE49-F238E27FC236}">
                <a16:creationId xmlns:a16="http://schemas.microsoft.com/office/drawing/2014/main" id="{6DE19941-E0B2-92B9-0629-B3404AD1BB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4" r="21725" b="3"/>
          <a:stretch/>
        </p:blipFill>
        <p:spPr bwMode="auto">
          <a:xfrm>
            <a:off x="6198721" y="2660089"/>
            <a:ext cx="2945279" cy="4197911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84DD30-85E7-8AFD-77BA-C8203A16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2412" y="6356350"/>
            <a:ext cx="64293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3D8C118-F3CA-134E-B1BE-D13545587C70}" type="slidenum">
              <a:rPr lang="de-DE" sz="1000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5</a:t>
            </a:fld>
            <a:endParaRPr lang="de-DE" sz="1000">
              <a:solidFill>
                <a:srgbClr val="FFFFFF">
                  <a:alpha val="80000"/>
                </a:srgbClr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AC3AF45-F994-0D96-49C4-FB29EF6B3697}"/>
              </a:ext>
            </a:extLst>
          </p:cNvPr>
          <p:cNvSpPr/>
          <p:nvPr/>
        </p:nvSpPr>
        <p:spPr>
          <a:xfrm>
            <a:off x="300627" y="156735"/>
            <a:ext cx="1710550" cy="37299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AT" sz="1350" b="1" dirty="0">
                <a:solidFill>
                  <a:schemeClr val="bg1"/>
                </a:solidFill>
                <a:latin typeface="Aptos" panose="02110004020202020204"/>
              </a:rPr>
              <a:t>Photovoltaikanlage (PV)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63E6C3F-1ED8-2EB8-5946-921CD3E0FDE8}"/>
              </a:ext>
            </a:extLst>
          </p:cNvPr>
          <p:cNvSpPr/>
          <p:nvPr/>
        </p:nvSpPr>
        <p:spPr>
          <a:xfrm>
            <a:off x="2618694" y="156735"/>
            <a:ext cx="1453244" cy="30059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AT" sz="1350" dirty="0">
                <a:solidFill>
                  <a:schemeClr val="bg1"/>
                </a:solidFill>
                <a:latin typeface="Aptos" panose="02110004020202020204"/>
              </a:rPr>
              <a:t>Windpark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C480BA8A-031B-7AE1-5A95-A760C31F84BD}"/>
              </a:ext>
            </a:extLst>
          </p:cNvPr>
          <p:cNvSpPr/>
          <p:nvPr/>
        </p:nvSpPr>
        <p:spPr>
          <a:xfrm>
            <a:off x="4421256" y="103799"/>
            <a:ext cx="1630384" cy="55930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AT" sz="1350" b="1" dirty="0">
                <a:solidFill>
                  <a:schemeClr val="bg1"/>
                </a:solidFill>
                <a:latin typeface="Aptos" panose="02110004020202020204"/>
              </a:rPr>
              <a:t>Wasserkraftwerk (Laufkraftwerk)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98B8FCE-39BA-8DA4-523C-FC69864FCA12}"/>
              </a:ext>
            </a:extLst>
          </p:cNvPr>
          <p:cNvSpPr/>
          <p:nvPr/>
        </p:nvSpPr>
        <p:spPr>
          <a:xfrm>
            <a:off x="5857134" y="1791790"/>
            <a:ext cx="1436086" cy="4830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AT" sz="1350" b="1" dirty="0">
                <a:solidFill>
                  <a:schemeClr val="bg1"/>
                </a:solidFill>
                <a:latin typeface="Aptos" panose="02110004020202020204"/>
              </a:rPr>
              <a:t>Atomkraftwerk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4D27A09-B917-7028-A693-6849724BBD2D}"/>
              </a:ext>
            </a:extLst>
          </p:cNvPr>
          <p:cNvSpPr/>
          <p:nvPr/>
        </p:nvSpPr>
        <p:spPr>
          <a:xfrm>
            <a:off x="7588908" y="2854841"/>
            <a:ext cx="1558065" cy="3198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AT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Kohlekraftwerk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64C67EB-0268-8007-A66A-FA51EFA603C8}"/>
              </a:ext>
            </a:extLst>
          </p:cNvPr>
          <p:cNvSpPr/>
          <p:nvPr/>
        </p:nvSpPr>
        <p:spPr>
          <a:xfrm>
            <a:off x="5429627" y="2698536"/>
            <a:ext cx="1863593" cy="63248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AT" sz="1350" b="1" dirty="0">
                <a:solidFill>
                  <a:schemeClr val="bg1"/>
                </a:solidFill>
                <a:latin typeface="Aptos" panose="02110004020202020204"/>
              </a:rPr>
              <a:t>Wasserkraftwerk (Speicherkraftwerk)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91CFB2C-732F-B6BA-848A-F2D537A6F549}"/>
              </a:ext>
            </a:extLst>
          </p:cNvPr>
          <p:cNvSpPr txBox="1"/>
          <p:nvPr/>
        </p:nvSpPr>
        <p:spPr>
          <a:xfrm>
            <a:off x="419946" y="4171381"/>
            <a:ext cx="34701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Ordne die gezeigten</a:t>
            </a:r>
          </a:p>
          <a:p>
            <a:r>
              <a:rPr lang="de-AT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Formen der Energieproduktion zu. Benenne die Kraftwerkstypen.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6F6A2007-58AC-2FB3-0759-754AD38D27F9}"/>
              </a:ext>
            </a:extLst>
          </p:cNvPr>
          <p:cNvSpPr txBox="1"/>
          <p:nvPr/>
        </p:nvSpPr>
        <p:spPr>
          <a:xfrm>
            <a:off x="6333409" y="6520725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pic>
        <p:nvPicPr>
          <p:cNvPr id="28" name="Picture 2" descr="INSERT-Money LOGO_RGB_1">
            <a:extLst>
              <a:ext uri="{FF2B5EF4-FFF2-40B4-BE49-F238E27FC236}">
                <a16:creationId xmlns:a16="http://schemas.microsoft.com/office/drawing/2014/main" id="{29724E28-8010-BD31-1E7D-F1582045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335310"/>
            <a:ext cx="1110341" cy="51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5B33C034-714B-CC9C-48E4-C6F9F1CCF027}"/>
              </a:ext>
            </a:extLst>
          </p:cNvPr>
          <p:cNvSpPr txBox="1"/>
          <p:nvPr/>
        </p:nvSpPr>
        <p:spPr>
          <a:xfrm>
            <a:off x="2115879" y="6455665"/>
            <a:ext cx="308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/>
              <a:t>Quelle: pixabay.com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0570270-D74C-1425-0EC4-E63E93A6E9A6}"/>
              </a:ext>
            </a:extLst>
          </p:cNvPr>
          <p:cNvSpPr/>
          <p:nvPr/>
        </p:nvSpPr>
        <p:spPr>
          <a:xfrm>
            <a:off x="341018" y="156735"/>
            <a:ext cx="1710550" cy="372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AT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Photovoltaikanlage (PV)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55F317E-20CD-784A-E2C8-C2B4DCE96BBD}"/>
              </a:ext>
            </a:extLst>
          </p:cNvPr>
          <p:cNvSpPr/>
          <p:nvPr/>
        </p:nvSpPr>
        <p:spPr>
          <a:xfrm>
            <a:off x="2659085" y="156735"/>
            <a:ext cx="1453244" cy="300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AT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Windpark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CC0DE6C-565A-6169-E0FF-0236950AE88E}"/>
              </a:ext>
            </a:extLst>
          </p:cNvPr>
          <p:cNvSpPr/>
          <p:nvPr/>
        </p:nvSpPr>
        <p:spPr>
          <a:xfrm>
            <a:off x="4461647" y="103799"/>
            <a:ext cx="1630384" cy="5593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AT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Wasserkraftwerk (Laufkraftwerk)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E5E7271-6FF2-8A6D-50E9-6CF5CC2270D0}"/>
              </a:ext>
            </a:extLst>
          </p:cNvPr>
          <p:cNvSpPr/>
          <p:nvPr/>
        </p:nvSpPr>
        <p:spPr>
          <a:xfrm>
            <a:off x="5897525" y="1791790"/>
            <a:ext cx="1436086" cy="483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AT" sz="1350" b="1" dirty="0">
                <a:solidFill>
                  <a:schemeClr val="bg1"/>
                </a:solidFill>
                <a:latin typeface="Aptos" panose="02110004020202020204"/>
              </a:rPr>
              <a:t>Atomkraftwerk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83DC151E-2ED7-2F84-53EC-EECC9996B05D}"/>
              </a:ext>
            </a:extLst>
          </p:cNvPr>
          <p:cNvSpPr/>
          <p:nvPr/>
        </p:nvSpPr>
        <p:spPr>
          <a:xfrm>
            <a:off x="5470018" y="2698536"/>
            <a:ext cx="1863593" cy="6324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de-AT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Wasserkraftwerk (Speicherkraftwerk)</a:t>
            </a:r>
          </a:p>
        </p:txBody>
      </p:sp>
      <p:pic>
        <p:nvPicPr>
          <p:cNvPr id="20" name="Picture 2" descr="AK Wien Logo | Arbeiterkammer Wien">
            <a:extLst>
              <a:ext uri="{FF2B5EF4-FFF2-40B4-BE49-F238E27FC236}">
                <a16:creationId xmlns:a16="http://schemas.microsoft.com/office/drawing/2014/main" id="{C4BCA56D-B55F-6B3E-4EF9-F48CC6E15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524" y="6264276"/>
            <a:ext cx="895652" cy="50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490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3" grpId="0" animBg="1"/>
      <p:bldP spid="5" grpId="0" animBg="1"/>
      <p:bldP spid="13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6BDF21A-82B9-B80B-D60F-5511808EE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30" y="1312002"/>
            <a:ext cx="6385050" cy="454177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-1524000" y="38553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Stromerzeugung in Österreich (2005-2021)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6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A88CACA-82CD-2A3A-6A43-917C061CA694}"/>
              </a:ext>
            </a:extLst>
          </p:cNvPr>
          <p:cNvSpPr txBox="1"/>
          <p:nvPr/>
        </p:nvSpPr>
        <p:spPr>
          <a:xfrm>
            <a:off x="6730379" y="2505670"/>
            <a:ext cx="2383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TWh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Terawattstunden</a:t>
            </a:r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de-AT" sz="1600" dirty="0">
                <a:latin typeface="Arial" panose="020B0604020202020204" pitchFamily="34" charset="0"/>
                <a:cs typeface="Arial" panose="020B0604020202020204" pitchFamily="34" charset="0"/>
              </a:rPr>
              <a:t>Einheit für Energie bzw. Arbeit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AB78A6B-C30B-31F4-0231-6695C4AFD8B5}"/>
              </a:ext>
            </a:extLst>
          </p:cNvPr>
          <p:cNvSpPr txBox="1"/>
          <p:nvPr/>
        </p:nvSpPr>
        <p:spPr>
          <a:xfrm>
            <a:off x="2355954" y="6408715"/>
            <a:ext cx="4335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latin typeface="Arial" panose="020B0604020202020204" pitchFamily="34" charset="0"/>
                <a:cs typeface="Arial" panose="020B0604020202020204" pitchFamily="34" charset="0"/>
              </a:rPr>
              <a:t>Quelle: BMK 2023</a:t>
            </a:r>
          </a:p>
        </p:txBody>
      </p:sp>
    </p:spTree>
    <p:extLst>
      <p:ext uri="{BB962C8B-B14F-4D97-AF65-F5344CB8AC3E}">
        <p14:creationId xmlns:p14="http://schemas.microsoft.com/office/powerpoint/2010/main" val="177213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16BDF21A-82B9-B80B-D60F-5511808EE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30" y="1312002"/>
            <a:ext cx="6385050" cy="454177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-1524000" y="38553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Stromerzeugung in Österreich (2005-2021)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7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FAB78A6B-C30B-31F4-0231-6695C4AFD8B5}"/>
              </a:ext>
            </a:extLst>
          </p:cNvPr>
          <p:cNvSpPr txBox="1"/>
          <p:nvPr/>
        </p:nvSpPr>
        <p:spPr>
          <a:xfrm>
            <a:off x="2355954" y="6408715"/>
            <a:ext cx="4335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>
                <a:latin typeface="Arial" panose="020B0604020202020204" pitchFamily="34" charset="0"/>
                <a:cs typeface="Arial" panose="020B0604020202020204" pitchFamily="34" charset="0"/>
              </a:rPr>
              <a:t>Quelle: BMK 2023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DB25B32-9743-35AC-DAB2-F6E8396BD0C8}"/>
              </a:ext>
            </a:extLst>
          </p:cNvPr>
          <p:cNvSpPr txBox="1"/>
          <p:nvPr/>
        </p:nvSpPr>
        <p:spPr>
          <a:xfrm>
            <a:off x="6848444" y="1735218"/>
            <a:ext cx="20285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In den letzten Jahren ist die Stromerzeugung in Österreich ungefähr gleich geblieben.</a:t>
            </a:r>
          </a:p>
          <a:p>
            <a:endParaRPr lang="de-A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Große Anteile stammen aus erneuerbaren Quellen.</a:t>
            </a:r>
          </a:p>
          <a:p>
            <a:r>
              <a:rPr lang="de-AT" sz="1600" b="1" dirty="0">
                <a:latin typeface="Arial" panose="020B0604020202020204" pitchFamily="34" charset="0"/>
                <a:cs typeface="Arial" panose="020B0604020202020204" pitchFamily="34" charset="0"/>
              </a:rPr>
              <a:t>(Wasserkraft, Windkraft und immer öfter auch aus Photovoltaik-Anlagen (PV).</a:t>
            </a:r>
          </a:p>
        </p:txBody>
      </p:sp>
    </p:spTree>
    <p:extLst>
      <p:ext uri="{BB962C8B-B14F-4D97-AF65-F5344CB8AC3E}">
        <p14:creationId xmlns:p14="http://schemas.microsoft.com/office/powerpoint/2010/main" val="1309214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-1524000" y="54148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 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8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AD9D594-FE7D-A05C-9A10-30BD067F45F6}"/>
              </a:ext>
            </a:extLst>
          </p:cNvPr>
          <p:cNvSpPr/>
          <p:nvPr/>
        </p:nvSpPr>
        <p:spPr>
          <a:xfrm>
            <a:off x="2906485" y="541487"/>
            <a:ext cx="3331029" cy="646331"/>
          </a:xfrm>
          <a:prstGeom prst="rect">
            <a:avLst/>
          </a:prstGeom>
          <a:noFill/>
          <a:ln w="57150">
            <a:solidFill>
              <a:srgbClr val="5CA9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5D0441-DBE6-91FA-73D1-C6BBD50B599E}"/>
              </a:ext>
            </a:extLst>
          </p:cNvPr>
          <p:cNvSpPr txBox="1"/>
          <p:nvPr/>
        </p:nvSpPr>
        <p:spPr>
          <a:xfrm>
            <a:off x="2115878" y="6455665"/>
            <a:ext cx="45310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>
                <a:latin typeface="Arial" panose="020B0604020202020204" pitchFamily="34" charset="0"/>
                <a:cs typeface="Arial" panose="020B0604020202020204" pitchFamily="34" charset="0"/>
              </a:rPr>
              <a:t>Quelle: Österreichisches Gesellschafts- und Wirtschaftsmuseum 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805BA77-53D5-104B-BB83-2D8255B92942}"/>
              </a:ext>
            </a:extLst>
          </p:cNvPr>
          <p:cNvSpPr txBox="1"/>
          <p:nvPr/>
        </p:nvSpPr>
        <p:spPr>
          <a:xfrm>
            <a:off x="345763" y="1328467"/>
            <a:ext cx="8452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TAGESGANG DES STROMVERBRAUCHS IN ÖSTERREICH</a:t>
            </a:r>
          </a:p>
        </p:txBody>
      </p:sp>
      <p:pic>
        <p:nvPicPr>
          <p:cNvPr id="10" name="Inhaltsplatzhalter 5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3552B02D-E72D-9866-8D90-DCC7A44CF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0783" b="20394"/>
          <a:stretch/>
        </p:blipFill>
        <p:spPr>
          <a:xfrm>
            <a:off x="342613" y="2058426"/>
            <a:ext cx="8458200" cy="376923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955988B-57EC-E5AE-7D95-52C8299A75C7}"/>
              </a:ext>
            </a:extLst>
          </p:cNvPr>
          <p:cNvSpPr txBox="1"/>
          <p:nvPr/>
        </p:nvSpPr>
        <p:spPr>
          <a:xfrm>
            <a:off x="7463196" y="3123886"/>
            <a:ext cx="1335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r>
              <a:rPr lang="de-AT" b="1" dirty="0">
                <a:latin typeface="Arial" panose="020B0604020202020204" pitchFamily="34" charset="0"/>
                <a:cs typeface="Arial" panose="020B0604020202020204" pitchFamily="34" charset="0"/>
              </a:rPr>
              <a:t>Megawatt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, Einheit für Leistung</a:t>
            </a:r>
          </a:p>
        </p:txBody>
      </p:sp>
    </p:spTree>
    <p:extLst>
      <p:ext uri="{BB962C8B-B14F-4D97-AF65-F5344CB8AC3E}">
        <p14:creationId xmlns:p14="http://schemas.microsoft.com/office/powerpoint/2010/main" val="194557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58201F3A-1D19-ED42-BE38-E59817954006}"/>
              </a:ext>
            </a:extLst>
          </p:cNvPr>
          <p:cNvSpPr txBox="1"/>
          <p:nvPr/>
        </p:nvSpPr>
        <p:spPr>
          <a:xfrm>
            <a:off x="-1524000" y="54148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solidFill>
                  <a:srgbClr val="5CA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GRUPPE 2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3C8667-F12C-8E40-8F92-C73CF48DBF75}"/>
              </a:ext>
            </a:extLst>
          </p:cNvPr>
          <p:cNvSpPr txBox="1"/>
          <p:nvPr/>
        </p:nvSpPr>
        <p:spPr>
          <a:xfrm>
            <a:off x="6600393" y="6362659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gefördert von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85525" y="166985"/>
            <a:ext cx="2743200" cy="365125"/>
          </a:xfrm>
        </p:spPr>
        <p:txBody>
          <a:bodyPr/>
          <a:lstStyle/>
          <a:p>
            <a:fld id="{63D8C118-F3CA-134E-B1BE-D13545587C70}" type="slidenum">
              <a:rPr lang="de-DE" smtClean="0"/>
              <a:t>9</a:t>
            </a:fld>
            <a:endParaRPr lang="de-DE"/>
          </a:p>
        </p:txBody>
      </p:sp>
      <p:pic>
        <p:nvPicPr>
          <p:cNvPr id="2050" name="Picture 2" descr="INSERT-Money LOGO_RGB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86" y="5775310"/>
            <a:ext cx="1981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DD693AD-24C5-5848-9F4D-C0EC9C6CE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584" y="6188289"/>
            <a:ext cx="908430" cy="43718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AD9D594-FE7D-A05C-9A10-30BD067F45F6}"/>
              </a:ext>
            </a:extLst>
          </p:cNvPr>
          <p:cNvSpPr/>
          <p:nvPr/>
        </p:nvSpPr>
        <p:spPr>
          <a:xfrm>
            <a:off x="2906485" y="541487"/>
            <a:ext cx="3331029" cy="646331"/>
          </a:xfrm>
          <a:prstGeom prst="rect">
            <a:avLst/>
          </a:prstGeom>
          <a:noFill/>
          <a:ln w="57150">
            <a:solidFill>
              <a:srgbClr val="5CA9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55D0441-DBE6-91FA-73D1-C6BBD50B599E}"/>
              </a:ext>
            </a:extLst>
          </p:cNvPr>
          <p:cNvSpPr txBox="1"/>
          <p:nvPr/>
        </p:nvSpPr>
        <p:spPr>
          <a:xfrm>
            <a:off x="2115878" y="6455665"/>
            <a:ext cx="453109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000" dirty="0">
                <a:latin typeface="Arial" panose="020B0604020202020204" pitchFamily="34" charset="0"/>
                <a:cs typeface="Arial" panose="020B0604020202020204" pitchFamily="34" charset="0"/>
              </a:rPr>
              <a:t>Quelle: Österreichisches Gesellschafts- und Wirtschaftsmuseum 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805BA77-53D5-104B-BB83-2D8255B92942}"/>
              </a:ext>
            </a:extLst>
          </p:cNvPr>
          <p:cNvSpPr txBox="1"/>
          <p:nvPr/>
        </p:nvSpPr>
        <p:spPr>
          <a:xfrm>
            <a:off x="345763" y="1328467"/>
            <a:ext cx="8452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18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STROM AUS ERNEUERBARER ENERGIE (WELTWEIT)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6D50689-4E10-4326-9FC2-1C84D6AB12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138" b="23343"/>
          <a:stretch/>
        </p:blipFill>
        <p:spPr>
          <a:xfrm>
            <a:off x="363472" y="2010046"/>
            <a:ext cx="8458200" cy="360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96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358</Words>
  <Application>Microsoft Office PowerPoint</Application>
  <PresentationFormat>Bildschirmpräsentation (4:3)</PresentationFormat>
  <Paragraphs>86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Erneuerbare Energie? Nicht erneuerbare Energie?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Andreas Lehner</dc:creator>
  <cp:lastModifiedBy>Johanna Anich</cp:lastModifiedBy>
  <cp:revision>116</cp:revision>
  <dcterms:created xsi:type="dcterms:W3CDTF">2018-09-11T12:05:00Z</dcterms:created>
  <dcterms:modified xsi:type="dcterms:W3CDTF">2025-05-05T19:01:14Z</dcterms:modified>
</cp:coreProperties>
</file>