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95" r:id="rId3"/>
    <p:sldId id="309" r:id="rId4"/>
    <p:sldId id="307" r:id="rId5"/>
    <p:sldId id="300" r:id="rId6"/>
    <p:sldId id="296" r:id="rId7"/>
    <p:sldId id="297" r:id="rId8"/>
    <p:sldId id="298" r:id="rId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-Schneller" initials="HSCHN" lastIdx="6" clrIdx="0">
    <p:extLst>
      <p:ext uri="{19B8F6BF-5375-455C-9EA6-DF929625EA0E}">
        <p15:presenceInfo xmlns:p15="http://schemas.microsoft.com/office/powerpoint/2012/main" userId="Hofmann-Schne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743"/>
  </p:normalViewPr>
  <p:slideViewPr>
    <p:cSldViewPr snapToGrid="0" snapToObjects="1">
      <p:cViewPr varScale="1">
        <p:scale>
          <a:sx n="59" d="100"/>
          <a:sy n="59" d="100"/>
        </p:scale>
        <p:origin x="1564" y="5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3888-DE96-4FB5-9FB8-CF8FE29DA72E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7ABC4D-FB1D-48D6-8C2B-6CAABF8FE5A0}">
      <dgm:prSet custT="1"/>
      <dgm:spPr>
        <a:solidFill>
          <a:srgbClr val="5CA972"/>
        </a:solidFill>
      </dgm:spPr>
      <dgm:t>
        <a:bodyPr/>
        <a:lstStyle/>
        <a:p>
          <a:r>
            <a:rPr lang="de-DE" sz="1600" b="1" i="0" dirty="0">
              <a:latin typeface="Arial" panose="020B0604020202020204" pitchFamily="34" charset="0"/>
              <a:cs typeface="Arial" panose="020B0604020202020204" pitchFamily="34" charset="0"/>
            </a:rPr>
            <a:t>Körperliche Bedürfnisse</a:t>
          </a:r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Bewegung, Nahrung, Essen, Trinken, Schlafen, Wärme, Abkühlung, Erholung, Gesundheit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FDF20-B279-44D3-A06B-50D75CFCC544}" type="parTrans" cxnId="{4987D200-D7D5-475F-AF23-9B7BB58519E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89B2C-7D3E-4036-95AE-46C152BE9B2E}" type="sibTrans" cxnId="{4987D200-D7D5-475F-AF23-9B7BB58519E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7A4AD-ACE2-4693-A490-485531C77233}">
      <dgm:prSet custT="1"/>
      <dgm:spPr>
        <a:solidFill>
          <a:srgbClr val="5CA972"/>
        </a:solidFill>
      </dgm:spPr>
      <dgm:t>
        <a:bodyPr/>
        <a:lstStyle/>
        <a:p>
          <a:r>
            <a:rPr lang="de-DE" sz="1600" b="1" i="0" dirty="0">
              <a:latin typeface="Arial" panose="020B0604020202020204" pitchFamily="34" charset="0"/>
              <a:cs typeface="Arial" panose="020B0604020202020204" pitchFamily="34" charset="0"/>
            </a:rPr>
            <a:t>Sicherheitsbedürfnisse</a:t>
          </a:r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Geborgenheit, Schutz, Angstfreiheit, Ordnung, Sicherheit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03AD5-5BDF-441B-93CD-6E106CFB5E05}" type="parTrans" cxnId="{20371485-FFA7-412B-9B83-2DF472AC805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4E548-361C-44F7-AE62-5A5BBB9B7B60}" type="sibTrans" cxnId="{20371485-FFA7-412B-9B83-2DF472AC805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5AC-B433-44CA-8629-B125112CF37E}">
      <dgm:prSet custT="1"/>
      <dgm:spPr>
        <a:solidFill>
          <a:srgbClr val="5CA972"/>
        </a:solidFill>
      </dgm:spPr>
      <dgm:t>
        <a:bodyPr/>
        <a:lstStyle/>
        <a:p>
          <a:r>
            <a:rPr lang="de-DE" sz="1600" b="1" i="0" dirty="0">
              <a:latin typeface="Arial" panose="020B0604020202020204" pitchFamily="34" charset="0"/>
              <a:cs typeface="Arial" panose="020B0604020202020204" pitchFamily="34" charset="0"/>
            </a:rPr>
            <a:t>Soziale Bedürfnisse</a:t>
          </a:r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Liebe, Freundschaft, Partnerschaft, Unterhaltung, Sorge, Kommunikation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BCA88-9CFD-4F98-BC2A-E862C6CCD386}" type="parTrans" cxnId="{F8795FC1-62F2-4DBB-A7B2-02E989E6524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8B39F-05FA-49CB-93C6-DE79D6D2FC2B}" type="sibTrans" cxnId="{F8795FC1-62F2-4DBB-A7B2-02E989E6524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120A9-F02E-4C5C-ADB2-3A80982EA9A7}">
      <dgm:prSet custT="1"/>
      <dgm:spPr>
        <a:solidFill>
          <a:srgbClr val="5CA972"/>
        </a:solidFill>
      </dgm:spPr>
      <dgm:t>
        <a:bodyPr/>
        <a:lstStyle/>
        <a:p>
          <a:r>
            <a:rPr lang="de-DE" sz="1600" b="1" i="0" dirty="0">
              <a:latin typeface="Arial" panose="020B0604020202020204" pitchFamily="34" charset="0"/>
              <a:cs typeface="Arial" panose="020B0604020202020204" pitchFamily="34" charset="0"/>
            </a:rPr>
            <a:t>Individualbedürfnisse</a:t>
          </a:r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 Anerkennung, Status, Macht, Selbstsicherheit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A925B-94D7-43AD-82E2-433573207651}" type="parTrans" cxnId="{93E32D01-EF55-4E74-A684-814627043A6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CD78B-3FD3-4516-A98E-A7C76488E1EE}" type="sibTrans" cxnId="{93E32D01-EF55-4E74-A684-814627043A6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FA8CB-1BE7-4663-977C-950B48970A50}">
      <dgm:prSet custT="1"/>
      <dgm:spPr>
        <a:solidFill>
          <a:srgbClr val="5CA972"/>
        </a:solidFill>
      </dgm:spPr>
      <dgm:t>
        <a:bodyPr/>
        <a:lstStyle/>
        <a:p>
          <a:r>
            <a:rPr lang="de-DE" sz="1600" b="1" i="0" dirty="0">
              <a:latin typeface="Arial" panose="020B0604020202020204" pitchFamily="34" charset="0"/>
              <a:cs typeface="Arial" panose="020B0604020202020204" pitchFamily="34" charset="0"/>
            </a:rPr>
            <a:t>Selbstverwirklichung</a:t>
          </a:r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de-DE" sz="1600" b="0" i="0" dirty="0">
              <a:latin typeface="Arial" panose="020B0604020202020204" pitchFamily="34" charset="0"/>
              <a:cs typeface="Arial" panose="020B0604020202020204" pitchFamily="34" charset="0"/>
            </a:rPr>
            <a:t> Individualität, Bildung, Gerechtigkeit, Kreativität (Begabung)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57987-9973-4B10-B58F-ACD2AEC02551}" type="parTrans" cxnId="{D2A3227F-31BC-40DE-AF8E-77A24905AB1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02C64-7158-4EF9-9B8F-6516003B1437}" type="sibTrans" cxnId="{D2A3227F-31BC-40DE-AF8E-77A24905AB1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36749-EE52-4AF5-8E31-52979D80152A}" type="pres">
      <dgm:prSet presAssocID="{D4DD3888-DE96-4FB5-9FB8-CF8FE29DA72E}" presName="diagram" presStyleCnt="0">
        <dgm:presLayoutVars>
          <dgm:dir/>
          <dgm:resizeHandles val="exact"/>
        </dgm:presLayoutVars>
      </dgm:prSet>
      <dgm:spPr/>
    </dgm:pt>
    <dgm:pt modelId="{249910DB-CD7E-42FA-9D03-42A77D380CAC}" type="pres">
      <dgm:prSet presAssocID="{F87ABC4D-FB1D-48D6-8C2B-6CAABF8FE5A0}" presName="node" presStyleLbl="node1" presStyleIdx="0" presStyleCnt="5">
        <dgm:presLayoutVars>
          <dgm:bulletEnabled val="1"/>
        </dgm:presLayoutVars>
      </dgm:prSet>
      <dgm:spPr/>
    </dgm:pt>
    <dgm:pt modelId="{312DB085-B6F3-418A-A562-2DAB18B88A6E}" type="pres">
      <dgm:prSet presAssocID="{4EF89B2C-7D3E-4036-95AE-46C152BE9B2E}" presName="sibTrans" presStyleCnt="0"/>
      <dgm:spPr/>
    </dgm:pt>
    <dgm:pt modelId="{E8AA47F4-95F4-429A-88F1-BD26F1F8830B}" type="pres">
      <dgm:prSet presAssocID="{4B17A4AD-ACE2-4693-A490-485531C77233}" presName="node" presStyleLbl="node1" presStyleIdx="1" presStyleCnt="5">
        <dgm:presLayoutVars>
          <dgm:bulletEnabled val="1"/>
        </dgm:presLayoutVars>
      </dgm:prSet>
      <dgm:spPr/>
    </dgm:pt>
    <dgm:pt modelId="{65E4FB58-B3EE-4F85-8819-4F3185EE44C8}" type="pres">
      <dgm:prSet presAssocID="{53A4E548-361C-44F7-AE62-5A5BBB9B7B60}" presName="sibTrans" presStyleCnt="0"/>
      <dgm:spPr/>
    </dgm:pt>
    <dgm:pt modelId="{CEE43E53-DEE3-4E4B-B3AC-CCD0C70D9CA1}" type="pres">
      <dgm:prSet presAssocID="{932C55AC-B433-44CA-8629-B125112CF37E}" presName="node" presStyleLbl="node1" presStyleIdx="2" presStyleCnt="5">
        <dgm:presLayoutVars>
          <dgm:bulletEnabled val="1"/>
        </dgm:presLayoutVars>
      </dgm:prSet>
      <dgm:spPr/>
    </dgm:pt>
    <dgm:pt modelId="{36D221E5-B30F-4984-B251-661D3BDC4A37}" type="pres">
      <dgm:prSet presAssocID="{AF08B39F-05FA-49CB-93C6-DE79D6D2FC2B}" presName="sibTrans" presStyleCnt="0"/>
      <dgm:spPr/>
    </dgm:pt>
    <dgm:pt modelId="{2D818DC0-026F-4AFE-8DF8-B964A1EBE836}" type="pres">
      <dgm:prSet presAssocID="{70F120A9-F02E-4C5C-ADB2-3A80982EA9A7}" presName="node" presStyleLbl="node1" presStyleIdx="3" presStyleCnt="5" custLinFactNeighborX="-2226" custLinFactNeighborY="-1144">
        <dgm:presLayoutVars>
          <dgm:bulletEnabled val="1"/>
        </dgm:presLayoutVars>
      </dgm:prSet>
      <dgm:spPr/>
    </dgm:pt>
    <dgm:pt modelId="{C86789FE-F262-4862-84F9-14ED2104851F}" type="pres">
      <dgm:prSet presAssocID="{6F5CD78B-3FD3-4516-A98E-A7C76488E1EE}" presName="sibTrans" presStyleCnt="0"/>
      <dgm:spPr/>
    </dgm:pt>
    <dgm:pt modelId="{93879BA3-B4AF-4F96-BB98-BA1B003210EC}" type="pres">
      <dgm:prSet presAssocID="{CD3FA8CB-1BE7-4663-977C-950B48970A50}" presName="node" presStyleLbl="node1" presStyleIdx="4" presStyleCnt="5">
        <dgm:presLayoutVars>
          <dgm:bulletEnabled val="1"/>
        </dgm:presLayoutVars>
      </dgm:prSet>
      <dgm:spPr/>
    </dgm:pt>
  </dgm:ptLst>
  <dgm:cxnLst>
    <dgm:cxn modelId="{4987D200-D7D5-475F-AF23-9B7BB58519EB}" srcId="{D4DD3888-DE96-4FB5-9FB8-CF8FE29DA72E}" destId="{F87ABC4D-FB1D-48D6-8C2B-6CAABF8FE5A0}" srcOrd="0" destOrd="0" parTransId="{698FDF20-B279-44D3-A06B-50D75CFCC544}" sibTransId="{4EF89B2C-7D3E-4036-95AE-46C152BE9B2E}"/>
    <dgm:cxn modelId="{93E32D01-EF55-4E74-A684-814627043A64}" srcId="{D4DD3888-DE96-4FB5-9FB8-CF8FE29DA72E}" destId="{70F120A9-F02E-4C5C-ADB2-3A80982EA9A7}" srcOrd="3" destOrd="0" parTransId="{732A925B-94D7-43AD-82E2-433573207651}" sibTransId="{6F5CD78B-3FD3-4516-A98E-A7C76488E1EE}"/>
    <dgm:cxn modelId="{9D869716-CAB0-4517-B3B1-42FC180D446B}" type="presOf" srcId="{CD3FA8CB-1BE7-4663-977C-950B48970A50}" destId="{93879BA3-B4AF-4F96-BB98-BA1B003210EC}" srcOrd="0" destOrd="0" presId="urn:microsoft.com/office/officeart/2005/8/layout/default"/>
    <dgm:cxn modelId="{B32BE218-74EB-4DFA-8DC6-16A8E2637FC8}" type="presOf" srcId="{D4DD3888-DE96-4FB5-9FB8-CF8FE29DA72E}" destId="{7B936749-EE52-4AF5-8E31-52979D80152A}" srcOrd="0" destOrd="0" presId="urn:microsoft.com/office/officeart/2005/8/layout/default"/>
    <dgm:cxn modelId="{EF58BB47-FC92-4788-AE34-7BA28F708146}" type="presOf" srcId="{F87ABC4D-FB1D-48D6-8C2B-6CAABF8FE5A0}" destId="{249910DB-CD7E-42FA-9D03-42A77D380CAC}" srcOrd="0" destOrd="0" presId="urn:microsoft.com/office/officeart/2005/8/layout/default"/>
    <dgm:cxn modelId="{06669B68-DECB-4108-85AF-EFD625872361}" type="presOf" srcId="{932C55AC-B433-44CA-8629-B125112CF37E}" destId="{CEE43E53-DEE3-4E4B-B3AC-CCD0C70D9CA1}" srcOrd="0" destOrd="0" presId="urn:microsoft.com/office/officeart/2005/8/layout/default"/>
    <dgm:cxn modelId="{D2A3227F-31BC-40DE-AF8E-77A24905AB16}" srcId="{D4DD3888-DE96-4FB5-9FB8-CF8FE29DA72E}" destId="{CD3FA8CB-1BE7-4663-977C-950B48970A50}" srcOrd="4" destOrd="0" parTransId="{85157987-9973-4B10-B58F-ACD2AEC02551}" sibTransId="{ED602C64-7158-4EF9-9B8F-6516003B1437}"/>
    <dgm:cxn modelId="{20371485-FFA7-412B-9B83-2DF472AC805B}" srcId="{D4DD3888-DE96-4FB5-9FB8-CF8FE29DA72E}" destId="{4B17A4AD-ACE2-4693-A490-485531C77233}" srcOrd="1" destOrd="0" parTransId="{BD703AD5-5BDF-441B-93CD-6E106CFB5E05}" sibTransId="{53A4E548-361C-44F7-AE62-5A5BBB9B7B60}"/>
    <dgm:cxn modelId="{F8795FC1-62F2-4DBB-A7B2-02E989E6524D}" srcId="{D4DD3888-DE96-4FB5-9FB8-CF8FE29DA72E}" destId="{932C55AC-B433-44CA-8629-B125112CF37E}" srcOrd="2" destOrd="0" parTransId="{712BCA88-9CFD-4F98-BC2A-E862C6CCD386}" sibTransId="{AF08B39F-05FA-49CB-93C6-DE79D6D2FC2B}"/>
    <dgm:cxn modelId="{E1FCB2E3-92EC-41A3-ACBD-AEDACAF2CC26}" type="presOf" srcId="{4B17A4AD-ACE2-4693-A490-485531C77233}" destId="{E8AA47F4-95F4-429A-88F1-BD26F1F8830B}" srcOrd="0" destOrd="0" presId="urn:microsoft.com/office/officeart/2005/8/layout/default"/>
    <dgm:cxn modelId="{636975EC-963B-493C-B164-1298DD7D7441}" type="presOf" srcId="{70F120A9-F02E-4C5C-ADB2-3A80982EA9A7}" destId="{2D818DC0-026F-4AFE-8DF8-B964A1EBE836}" srcOrd="0" destOrd="0" presId="urn:microsoft.com/office/officeart/2005/8/layout/default"/>
    <dgm:cxn modelId="{1C197B58-F3F9-4AAF-9F45-0E98AC877270}" type="presParOf" srcId="{7B936749-EE52-4AF5-8E31-52979D80152A}" destId="{249910DB-CD7E-42FA-9D03-42A77D380CAC}" srcOrd="0" destOrd="0" presId="urn:microsoft.com/office/officeart/2005/8/layout/default"/>
    <dgm:cxn modelId="{D291811D-4B88-48E7-8211-C1A4D3C564DB}" type="presParOf" srcId="{7B936749-EE52-4AF5-8E31-52979D80152A}" destId="{312DB085-B6F3-418A-A562-2DAB18B88A6E}" srcOrd="1" destOrd="0" presId="urn:microsoft.com/office/officeart/2005/8/layout/default"/>
    <dgm:cxn modelId="{8CB7031B-B9D8-4479-8461-E548B081E019}" type="presParOf" srcId="{7B936749-EE52-4AF5-8E31-52979D80152A}" destId="{E8AA47F4-95F4-429A-88F1-BD26F1F8830B}" srcOrd="2" destOrd="0" presId="urn:microsoft.com/office/officeart/2005/8/layout/default"/>
    <dgm:cxn modelId="{C566E7B0-A949-4855-9B44-E2D189B7EC3F}" type="presParOf" srcId="{7B936749-EE52-4AF5-8E31-52979D80152A}" destId="{65E4FB58-B3EE-4F85-8819-4F3185EE44C8}" srcOrd="3" destOrd="0" presId="urn:microsoft.com/office/officeart/2005/8/layout/default"/>
    <dgm:cxn modelId="{5347B1B6-B89F-4B54-9B10-5C9CFC4EA949}" type="presParOf" srcId="{7B936749-EE52-4AF5-8E31-52979D80152A}" destId="{CEE43E53-DEE3-4E4B-B3AC-CCD0C70D9CA1}" srcOrd="4" destOrd="0" presId="urn:microsoft.com/office/officeart/2005/8/layout/default"/>
    <dgm:cxn modelId="{FFB5EFB9-664A-45EE-A10C-C3122C31830C}" type="presParOf" srcId="{7B936749-EE52-4AF5-8E31-52979D80152A}" destId="{36D221E5-B30F-4984-B251-661D3BDC4A37}" srcOrd="5" destOrd="0" presId="urn:microsoft.com/office/officeart/2005/8/layout/default"/>
    <dgm:cxn modelId="{4C3FADD0-5951-4304-A8ED-F3931E6588FD}" type="presParOf" srcId="{7B936749-EE52-4AF5-8E31-52979D80152A}" destId="{2D818DC0-026F-4AFE-8DF8-B964A1EBE836}" srcOrd="6" destOrd="0" presId="urn:microsoft.com/office/officeart/2005/8/layout/default"/>
    <dgm:cxn modelId="{99C479DD-D7B6-450A-8124-938CA447D79E}" type="presParOf" srcId="{7B936749-EE52-4AF5-8E31-52979D80152A}" destId="{C86789FE-F262-4862-84F9-14ED2104851F}" srcOrd="7" destOrd="0" presId="urn:microsoft.com/office/officeart/2005/8/layout/default"/>
    <dgm:cxn modelId="{AA24E0B1-1018-4E0D-A8C5-813006E68844}" type="presParOf" srcId="{7B936749-EE52-4AF5-8E31-52979D80152A}" destId="{93879BA3-B4AF-4F96-BB98-BA1B003210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10DB-CD7E-42FA-9D03-42A77D380CAC}">
      <dsp:nvSpPr>
        <dsp:cNvPr id="0" name=""/>
        <dsp:cNvSpPr/>
      </dsp:nvSpPr>
      <dsp:spPr>
        <a:xfrm>
          <a:off x="0" y="812686"/>
          <a:ext cx="2769053" cy="1661432"/>
        </a:xfrm>
        <a:prstGeom prst="rect">
          <a:avLst/>
        </a:prstGeom>
        <a:solidFill>
          <a:srgbClr val="5CA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Körperliche Bedürfnisse</a:t>
          </a: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Bewegung, Nahrung, Essen, Trinken, Schlafen, Wärme, Abkühlung, Erholung, Gesundheit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12686"/>
        <a:ext cx="2769053" cy="1661432"/>
      </dsp:txXfrm>
    </dsp:sp>
    <dsp:sp modelId="{E8AA47F4-95F4-429A-88F1-BD26F1F8830B}">
      <dsp:nvSpPr>
        <dsp:cNvPr id="0" name=""/>
        <dsp:cNvSpPr/>
      </dsp:nvSpPr>
      <dsp:spPr>
        <a:xfrm>
          <a:off x="3045958" y="812686"/>
          <a:ext cx="2769053" cy="1661432"/>
        </a:xfrm>
        <a:prstGeom prst="rect">
          <a:avLst/>
        </a:prstGeom>
        <a:solidFill>
          <a:srgbClr val="5CA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Sicherheitsbedürfnisse</a:t>
          </a: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Geborgenheit, Schutz, Angstfreiheit, Ordnung, Sicherheit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5958" y="812686"/>
        <a:ext cx="2769053" cy="1661432"/>
      </dsp:txXfrm>
    </dsp:sp>
    <dsp:sp modelId="{CEE43E53-DEE3-4E4B-B3AC-CCD0C70D9CA1}">
      <dsp:nvSpPr>
        <dsp:cNvPr id="0" name=""/>
        <dsp:cNvSpPr/>
      </dsp:nvSpPr>
      <dsp:spPr>
        <a:xfrm>
          <a:off x="6091917" y="812686"/>
          <a:ext cx="2769053" cy="1661432"/>
        </a:xfrm>
        <a:prstGeom prst="rect">
          <a:avLst/>
        </a:prstGeom>
        <a:solidFill>
          <a:srgbClr val="5CA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Soziale Bedürfnisse</a:t>
          </a: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Liebe, Freundschaft, Partnerschaft, Unterhaltung, Sorge, Kommunikation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1917" y="812686"/>
        <a:ext cx="2769053" cy="1661432"/>
      </dsp:txXfrm>
    </dsp:sp>
    <dsp:sp modelId="{2D818DC0-026F-4AFE-8DF8-B964A1EBE836}">
      <dsp:nvSpPr>
        <dsp:cNvPr id="0" name=""/>
        <dsp:cNvSpPr/>
      </dsp:nvSpPr>
      <dsp:spPr>
        <a:xfrm>
          <a:off x="1461340" y="2732016"/>
          <a:ext cx="2769053" cy="1661432"/>
        </a:xfrm>
        <a:prstGeom prst="rect">
          <a:avLst/>
        </a:prstGeom>
        <a:solidFill>
          <a:srgbClr val="5CA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Individualbedürfnisse</a:t>
          </a: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Anerkennung, Status, Macht, Selbstsicherheit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1340" y="2732016"/>
        <a:ext cx="2769053" cy="1661432"/>
      </dsp:txXfrm>
    </dsp:sp>
    <dsp:sp modelId="{93879BA3-B4AF-4F96-BB98-BA1B003210EC}">
      <dsp:nvSpPr>
        <dsp:cNvPr id="0" name=""/>
        <dsp:cNvSpPr/>
      </dsp:nvSpPr>
      <dsp:spPr>
        <a:xfrm>
          <a:off x="4568938" y="2751023"/>
          <a:ext cx="2769053" cy="1661432"/>
        </a:xfrm>
        <a:prstGeom prst="rect">
          <a:avLst/>
        </a:prstGeom>
        <a:solidFill>
          <a:srgbClr val="5CA9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Selbstverwirklichung</a:t>
          </a: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Individualität, Bildung, Gerechtigkeit, Kreativität (Begabung)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8938" y="2751023"/>
        <a:ext cx="2769053" cy="1661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474CDDF-4358-2C45-9838-0B1B6FA8BD44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3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69D2-D711-44D7-9948-7853843890C8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035-3292-4F96-87B5-B308EA15FE50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F49-FE55-4C67-854F-F931A066E293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BCC2-4FFB-485A-B685-D3B61DE9F9AB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6F25-FF96-4120-96B1-F53D87CBCA88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3386-FDD9-4F18-847A-750C2DFA2581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F118-0CE8-4F02-B36B-06519D2F1BF5}" type="datetime1">
              <a:rPr lang="de-DE" smtClean="0"/>
              <a:t>09.07.2025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92BA-B475-4F76-B968-79B09BB26D82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7F47-5D29-4A43-8CBF-D563ED1AA05A}" type="datetime1">
              <a:rPr lang="de-DE" smtClean="0"/>
              <a:t>09.07.2025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4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B4-1C8E-4A0B-A43D-736868A73ECF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A3DE-E601-4C30-BCE4-106AD201A2A1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87EA-B1D7-4004-BB39-190403C9489E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966822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800" b="1" dirty="0">
                <a:solidFill>
                  <a:srgbClr val="FFFFFF"/>
                </a:solidFill>
                <a:latin typeface="Arial"/>
                <a:ea typeface="Times New Roman"/>
              </a:rPr>
              <a:t>Wie entsteht Nachfrage?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Wunsch – Bedürfnis – Bedarf:</a:t>
            </a:r>
            <a:endParaRPr lang="de-A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680500" y="584576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3E82D5B8-94EC-484E-81DD-E15508D6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hopping, Frau, Mädchen, Einkaufen, Shop">
            <a:extLst>
              <a:ext uri="{FF2B5EF4-FFF2-40B4-BE49-F238E27FC236}">
                <a16:creationId xmlns:a16="http://schemas.microsoft.com/office/drawing/2014/main" id="{53039179-4B4A-09A4-D80F-F189A86E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85" y="1496059"/>
            <a:ext cx="4852929" cy="33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 Wien Logo | Arbeiterkammer Wien">
            <a:extLst>
              <a:ext uri="{FF2B5EF4-FFF2-40B4-BE49-F238E27FC236}">
                <a16:creationId xmlns:a16="http://schemas.microsoft.com/office/drawing/2014/main" id="{7C10DE6F-4853-2B8A-BD4E-20AB972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11" y="6091981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B8A157-AFEF-AF90-2127-04FAB9F0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82A579-0FE5-D9C6-D36A-49996F40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3D8C118-F3CA-134E-B1BE-D13545587C70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7" name="Picture 2" descr="INSERT-Money LOGO_RGB_1">
            <a:extLst>
              <a:ext uri="{FF2B5EF4-FFF2-40B4-BE49-F238E27FC236}">
                <a16:creationId xmlns:a16="http://schemas.microsoft.com/office/drawing/2014/main" id="{3499D686-738F-0791-72F1-08BD67F0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78443C-A257-5348-FEAE-0D4F708A7ED0}"/>
              </a:ext>
            </a:extLst>
          </p:cNvPr>
          <p:cNvSpPr txBox="1"/>
          <p:nvPr/>
        </p:nvSpPr>
        <p:spPr>
          <a:xfrm>
            <a:off x="5510893" y="6356350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Grafik 9" descr="Ein Bild, das Text, Screenshot, Cartoon, pink enthält.&#10;&#10;Automatisch generierte Beschreibung">
            <a:extLst>
              <a:ext uri="{FF2B5EF4-FFF2-40B4-BE49-F238E27FC236}">
                <a16:creationId xmlns:a16="http://schemas.microsoft.com/office/drawing/2014/main" id="{366C6598-F6B6-4BBB-582B-9C6E28F0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41400"/>
            <a:ext cx="9022080" cy="4775200"/>
          </a:xfrm>
          <a:prstGeom prst="rect">
            <a:avLst/>
          </a:prstGeom>
        </p:spPr>
      </p:pic>
      <p:pic>
        <p:nvPicPr>
          <p:cNvPr id="2" name="Picture 4" descr="AK Wien Logo | Arbeiterkammer Wien">
            <a:extLst>
              <a:ext uri="{FF2B5EF4-FFF2-40B4-BE49-F238E27FC236}">
                <a16:creationId xmlns:a16="http://schemas.microsoft.com/office/drawing/2014/main" id="{54055F79-8C24-BB7C-8C5A-A06393AC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46" y="6112387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2B09F3-639C-2257-4806-52268AC1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65" y="5749348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Fridrich 2024, S. A1-3</a:t>
            </a:r>
            <a:endParaRPr lang="de-AT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32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Bedürfnisse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5F140F42-BF3F-B3F3-B7B8-92D16DDA7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18709"/>
              </p:ext>
            </p:extLst>
          </p:nvPr>
        </p:nvGraphicFramePr>
        <p:xfrm>
          <a:off x="141514" y="1302885"/>
          <a:ext cx="8860971" cy="52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213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0CDDC-5FEB-3992-0219-2D125166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5A6B73-1DE0-0A21-1D05-6D389ABF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EED8F8-01FF-8F42-2359-4567E6F1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7"/>
          <a:stretch/>
        </p:blipFill>
        <p:spPr>
          <a:xfrm>
            <a:off x="31417" y="185614"/>
            <a:ext cx="9126052" cy="5935063"/>
          </a:xfrm>
          <a:prstGeom prst="rect">
            <a:avLst/>
          </a:prstGeom>
        </p:spPr>
      </p:pic>
      <p:pic>
        <p:nvPicPr>
          <p:cNvPr id="8" name="Picture 2" descr="INSERT-Money LOGO_RGB_1">
            <a:extLst>
              <a:ext uri="{FF2B5EF4-FFF2-40B4-BE49-F238E27FC236}">
                <a16:creationId xmlns:a16="http://schemas.microsoft.com/office/drawing/2014/main" id="{58552C46-6C35-027D-95BA-EC2D1737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0F296A4-E740-B17C-F992-5196DE9E76AE}"/>
              </a:ext>
            </a:extLst>
          </p:cNvPr>
          <p:cNvSpPr txBox="1"/>
          <p:nvPr/>
        </p:nvSpPr>
        <p:spPr>
          <a:xfrm>
            <a:off x="5340183" y="6433525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4" descr="AK Wien Logo | Arbeiterkammer Wien">
            <a:extLst>
              <a:ext uri="{FF2B5EF4-FFF2-40B4-BE49-F238E27FC236}">
                <a16:creationId xmlns:a16="http://schemas.microsoft.com/office/drawing/2014/main" id="{CAD0D3CF-BF81-6E70-7D62-5892BA80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26" y="6071587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85FFC3D-1483-C601-CAF3-BC3A760C5116}"/>
              </a:ext>
            </a:extLst>
          </p:cNvPr>
          <p:cNvSpPr txBox="1"/>
          <p:nvPr/>
        </p:nvSpPr>
        <p:spPr>
          <a:xfrm>
            <a:off x="0" y="0"/>
            <a:ext cx="1850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60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CC5AE3-BA61-36B9-1438-FE58B53A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42853"/>
            <a:ext cx="7886699" cy="4373156"/>
          </a:xfrm>
        </p:spPr>
        <p:txBody>
          <a:bodyPr>
            <a:normAutofit fontScale="92500"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Bildet Zweierteams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Würfeln &amp; Figur auf Feld ziehen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Rahmenfarbe beachten: </a:t>
            </a:r>
            <a:r>
              <a:rPr lang="de-A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Begriffskärtchen ziehen und Begriff pantomimisch darstellen, mündlich beschreiben oder zeichnen (60 Sekunden Zeit!)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Erraten?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stehen bleiben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Nicht erraten?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einen Zug zurück!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Gewinnerteam: erreicht als Erstes das Ziel 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16B12F-C9E8-9CB1-15A2-47ACD511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2" descr="INSERT-Money LOGO_RGB_1">
            <a:extLst>
              <a:ext uri="{FF2B5EF4-FFF2-40B4-BE49-F238E27FC236}">
                <a16:creationId xmlns:a16="http://schemas.microsoft.com/office/drawing/2014/main" id="{F9AA4653-8022-88EE-69D5-7805278D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A1F833-C65A-AB51-739B-B1B8BBB5E5EC}"/>
              </a:ext>
            </a:extLst>
          </p:cNvPr>
          <p:cNvSpPr txBox="1"/>
          <p:nvPr/>
        </p:nvSpPr>
        <p:spPr>
          <a:xfrm>
            <a:off x="5380264" y="6417628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9" name="Picture 4" descr="AK Wien Logo | Arbeiterkammer Wien">
            <a:extLst>
              <a:ext uri="{FF2B5EF4-FFF2-40B4-BE49-F238E27FC236}">
                <a16:creationId xmlns:a16="http://schemas.microsoft.com/office/drawing/2014/main" id="{F12C34BB-781A-D0A8-2D14-ED22E002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05" y="6114133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2B6C273-402A-34C5-1450-7BE736F2D567}"/>
              </a:ext>
            </a:extLst>
          </p:cNvPr>
          <p:cNvSpPr txBox="1"/>
          <p:nvPr/>
        </p:nvSpPr>
        <p:spPr>
          <a:xfrm>
            <a:off x="-1524000" y="532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Spielregeln</a:t>
            </a:r>
          </a:p>
        </p:txBody>
      </p:sp>
    </p:spTree>
    <p:extLst>
      <p:ext uri="{BB962C8B-B14F-4D97-AF65-F5344CB8AC3E}">
        <p14:creationId xmlns:p14="http://schemas.microsoft.com/office/powerpoint/2010/main" val="166040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C2CCAF-AFE4-BB0C-D5AF-8D247B3C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7C7E79D-0D06-F0F0-CD9A-C04AC9FD3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09547"/>
              </p:ext>
            </p:extLst>
          </p:nvPr>
        </p:nvGraphicFramePr>
        <p:xfrm>
          <a:off x="1860624" y="-63794"/>
          <a:ext cx="590065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302">
                  <a:extLst>
                    <a:ext uri="{9D8B030D-6E8A-4147-A177-3AD203B41FA5}">
                      <a16:colId xmlns:a16="http://schemas.microsoft.com/office/drawing/2014/main" val="3478010249"/>
                    </a:ext>
                  </a:extLst>
                </a:gridCol>
                <a:gridCol w="3243349">
                  <a:extLst>
                    <a:ext uri="{9D8B030D-6E8A-4147-A177-3AD203B41FA5}">
                      <a16:colId xmlns:a16="http://schemas.microsoft.com/office/drawing/2014/main" val="2213263937"/>
                    </a:ext>
                  </a:extLst>
                </a:gridCol>
              </a:tblGrid>
              <a:tr h="632907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tx2"/>
                          </a:solidFill>
                        </a:rPr>
                        <a:t>BEDÜRFNIS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tx2"/>
                          </a:solidFill>
                        </a:rPr>
                        <a:t>BEDARF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26234"/>
                  </a:ext>
                </a:extLst>
              </a:tr>
              <a:tr h="575109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BEWEGUNG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SPORTSCHUHE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19111"/>
                  </a:ext>
                </a:extLst>
              </a:tr>
              <a:tr h="575109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NAHRUNG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JAUSE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47645"/>
                  </a:ext>
                </a:extLst>
              </a:tr>
              <a:tr h="632907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UNTERHALTUNG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KINOTICKET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469"/>
                  </a:ext>
                </a:extLst>
              </a:tr>
              <a:tr h="632907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TRINKEN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COLA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97388"/>
                  </a:ext>
                </a:extLst>
              </a:tr>
              <a:tr h="575109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ERHOLUNG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KOPFPOLSTER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70259"/>
                  </a:ext>
                </a:extLst>
              </a:tr>
              <a:tr h="531992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ABKÜHLUNG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SEIFE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46112"/>
                  </a:ext>
                </a:extLst>
              </a:tr>
              <a:tr h="531992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ERHOLUNG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FLUGTICKET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10412"/>
                  </a:ext>
                </a:extLst>
              </a:tr>
              <a:tr h="90415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PFLEGE, SORGE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HUNDEFUTTER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97419"/>
                  </a:ext>
                </a:extLst>
              </a:tr>
              <a:tr h="632907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KREATIVITÄT (BEGABUNG)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GITARRE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09140"/>
                  </a:ext>
                </a:extLst>
              </a:tr>
              <a:tr h="63290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6043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5937B8D-443C-26D8-E7AF-DEED823DC161}"/>
              </a:ext>
            </a:extLst>
          </p:cNvPr>
          <p:cNvSpPr txBox="1"/>
          <p:nvPr/>
        </p:nvSpPr>
        <p:spPr>
          <a:xfrm>
            <a:off x="4953763" y="6386357"/>
            <a:ext cx="1382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3" name="Picture 2" descr="INSERT-Money LOGO_RGB_1">
            <a:extLst>
              <a:ext uri="{FF2B5EF4-FFF2-40B4-BE49-F238E27FC236}">
                <a16:creationId xmlns:a16="http://schemas.microsoft.com/office/drawing/2014/main" id="{04C2136C-B21C-5C92-E197-0532ED85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" y="6223829"/>
            <a:ext cx="1382725" cy="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AK Wien Logo | Arbeiterkammer Wien">
            <a:extLst>
              <a:ext uri="{FF2B5EF4-FFF2-40B4-BE49-F238E27FC236}">
                <a16:creationId xmlns:a16="http://schemas.microsoft.com/office/drawing/2014/main" id="{1E370FFD-5D29-4274-91D1-6AE8A7E4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6167487"/>
            <a:ext cx="1209315" cy="6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7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C2CCAF-AFE4-BB0C-D5AF-8D247B3C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7C7E79D-0D06-F0F0-CD9A-C04AC9FD3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92977"/>
              </p:ext>
            </p:extLst>
          </p:nvPr>
        </p:nvGraphicFramePr>
        <p:xfrm>
          <a:off x="1390976" y="0"/>
          <a:ext cx="6370299" cy="694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803">
                  <a:extLst>
                    <a:ext uri="{9D8B030D-6E8A-4147-A177-3AD203B41FA5}">
                      <a16:colId xmlns:a16="http://schemas.microsoft.com/office/drawing/2014/main" val="3478010249"/>
                    </a:ext>
                  </a:extLst>
                </a:gridCol>
                <a:gridCol w="3501496">
                  <a:extLst>
                    <a:ext uri="{9D8B030D-6E8A-4147-A177-3AD203B41FA5}">
                      <a16:colId xmlns:a16="http://schemas.microsoft.com/office/drawing/2014/main" val="2213263937"/>
                    </a:ext>
                  </a:extLst>
                </a:gridCol>
              </a:tblGrid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tx2"/>
                          </a:solidFill>
                        </a:rPr>
                        <a:t>BEDÜRFNIS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tx2"/>
                          </a:solidFill>
                        </a:rPr>
                        <a:t>BEDARF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26234"/>
                  </a:ext>
                </a:extLst>
              </a:tr>
              <a:tr h="599585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WÄRME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HAUBE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19111"/>
                  </a:ext>
                </a:extLst>
              </a:tr>
              <a:tr h="599585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UNTERHALTUNG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COMPUTERSPIEL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47645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BEWEGUNG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SNOWBOARD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469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SICHERHEIT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FAHRRADSCHLOSS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97388"/>
                  </a:ext>
                </a:extLst>
              </a:tr>
              <a:tr h="599585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BEWEGUNG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ROLLER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70259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SELBSTWERT / SELBSTSICHERHEIT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HAARSCHNITT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46112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UNTERHALTUNG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KOPFHÖRER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10412"/>
                  </a:ext>
                </a:extLst>
              </a:tr>
              <a:tr h="650762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FREUNDSCHAFT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GEBURTSTAGSTORTE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97419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BILDUNG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SCHULBUCH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09140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60431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F4E081B-1FCC-0861-756A-8F9CF57614C8}"/>
              </a:ext>
            </a:extLst>
          </p:cNvPr>
          <p:cNvSpPr txBox="1"/>
          <p:nvPr/>
        </p:nvSpPr>
        <p:spPr>
          <a:xfrm>
            <a:off x="5296641" y="6485235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3" name="Picture 2" descr="INSERT-Money LOGO_RGB_1">
            <a:extLst>
              <a:ext uri="{FF2B5EF4-FFF2-40B4-BE49-F238E27FC236}">
                <a16:creationId xmlns:a16="http://schemas.microsoft.com/office/drawing/2014/main" id="{52AE0E72-9BBB-FCD4-90EC-3C0A5DF2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47211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K Wien Logo | Arbeiterkammer Wien">
            <a:extLst>
              <a:ext uri="{FF2B5EF4-FFF2-40B4-BE49-F238E27FC236}">
                <a16:creationId xmlns:a16="http://schemas.microsoft.com/office/drawing/2014/main" id="{2E57829C-7F8A-E88B-2852-5CFA3F04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4" y="6281824"/>
            <a:ext cx="1160964" cy="65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6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C2CCAF-AFE4-BB0C-D5AF-8D247B3C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7C7E79D-0D06-F0F0-CD9A-C04AC9FD3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78079"/>
              </p:ext>
            </p:extLst>
          </p:nvPr>
        </p:nvGraphicFramePr>
        <p:xfrm>
          <a:off x="1818562" y="-26534"/>
          <a:ext cx="590065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302">
                  <a:extLst>
                    <a:ext uri="{9D8B030D-6E8A-4147-A177-3AD203B41FA5}">
                      <a16:colId xmlns:a16="http://schemas.microsoft.com/office/drawing/2014/main" val="3478010249"/>
                    </a:ext>
                  </a:extLst>
                </a:gridCol>
                <a:gridCol w="3243349">
                  <a:extLst>
                    <a:ext uri="{9D8B030D-6E8A-4147-A177-3AD203B41FA5}">
                      <a16:colId xmlns:a16="http://schemas.microsoft.com/office/drawing/2014/main" val="2213263937"/>
                    </a:ext>
                  </a:extLst>
                </a:gridCol>
              </a:tblGrid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tx2"/>
                          </a:solidFill>
                        </a:rPr>
                        <a:t>BEDÜRFNIS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>
                          <a:solidFill>
                            <a:schemeClr val="tx2"/>
                          </a:solidFill>
                        </a:rPr>
                        <a:t>BEDARF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26234"/>
                  </a:ext>
                </a:extLst>
              </a:tr>
              <a:tr h="599585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GESUNDHEIT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/>
                        <a:t>ELEKTRISCHE ZAHNBÜRSTE</a:t>
                      </a:r>
                      <a:endParaRPr lang="de-AT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19111"/>
                  </a:ext>
                </a:extLst>
              </a:tr>
              <a:tr h="599585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KOMMUNIKATION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HANDY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47645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NAHRUNG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EIS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469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KREATIVITÄT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BUNTSTIFTE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97388"/>
                  </a:ext>
                </a:extLst>
              </a:tr>
              <a:tr h="599585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BEWEGUNG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FUSSBALL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70259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UNTERHALTUNG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SCHACHBRETT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46112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BEWEGUNG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MOUNTAINBIKE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10412"/>
                  </a:ext>
                </a:extLst>
              </a:tr>
              <a:tr h="650762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SICHERHEIT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FAHRRADHELM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97419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ORDNUNG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STAUBSAUGER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09140"/>
                  </a:ext>
                </a:extLst>
              </a:tr>
              <a:tr h="65984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6043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947BB150-9423-F8FB-4357-7D16FEA76299}"/>
              </a:ext>
            </a:extLst>
          </p:cNvPr>
          <p:cNvSpPr txBox="1"/>
          <p:nvPr/>
        </p:nvSpPr>
        <p:spPr>
          <a:xfrm>
            <a:off x="4768887" y="6415802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8" name="Picture 2" descr="INSERT-Money LOGO_RGB_1">
            <a:extLst>
              <a:ext uri="{FF2B5EF4-FFF2-40B4-BE49-F238E27FC236}">
                <a16:creationId xmlns:a16="http://schemas.microsoft.com/office/drawing/2014/main" id="{E49A866C-6E77-4CC7-B138-67798623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K Wien Logo | Arbeiterkammer Wien">
            <a:extLst>
              <a:ext uri="{FF2B5EF4-FFF2-40B4-BE49-F238E27FC236}">
                <a16:creationId xmlns:a16="http://schemas.microsoft.com/office/drawing/2014/main" id="{08C492A2-38FA-129D-8424-11D3CF03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24" y="6176974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8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</Words>
  <Application>Microsoft Office PowerPoint</Application>
  <PresentationFormat>Bildschirmpräsentation (4:3)</PresentationFormat>
  <Paragraphs>101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126</cp:revision>
  <cp:lastPrinted>2024-07-05T07:45:43Z</cp:lastPrinted>
  <dcterms:created xsi:type="dcterms:W3CDTF">2018-09-11T12:05:00Z</dcterms:created>
  <dcterms:modified xsi:type="dcterms:W3CDTF">2025-07-09T18:40:24Z</dcterms:modified>
</cp:coreProperties>
</file>