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7591"/>
    <a:srgbClr val="009A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8" d="100"/>
          <a:sy n="98" d="100"/>
        </p:scale>
        <p:origin x="110" y="1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4E716F-BDDE-4245-AFBD-821A5941EF6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0932AEB3-1B27-4E16-8AE6-E402C9B974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8A30618A-F7F7-4B0C-B600-6B4A8B3846DA}"/>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5" name="Fußzeilenplatzhalter 4">
            <a:extLst>
              <a:ext uri="{FF2B5EF4-FFF2-40B4-BE49-F238E27FC236}">
                <a16:creationId xmlns:a16="http://schemas.microsoft.com/office/drawing/2014/main" id="{22A1D5CE-86B0-44F6-AE0B-FD3C033F79E0}"/>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BEDC69BD-E89A-47A4-9E4F-9337556F46FA}"/>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922928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64A139-043E-4A68-89BD-353954B6139C}"/>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4125107D-FE61-4729-80FD-A5B7DC3AAE9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D00939A-05AC-4650-B8F2-64C262F9AEEA}"/>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5" name="Fußzeilenplatzhalter 4">
            <a:extLst>
              <a:ext uri="{FF2B5EF4-FFF2-40B4-BE49-F238E27FC236}">
                <a16:creationId xmlns:a16="http://schemas.microsoft.com/office/drawing/2014/main" id="{38468450-2847-4555-8263-143014BDCAAC}"/>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D031B78-9483-443E-A23F-AA028F8863E7}"/>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7099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2F5056-5AA0-4612-80B0-506A6E370C7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C320D318-301C-40E0-A975-39BE485550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4B136D0-A75F-4892-8A74-771B55A65970}"/>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5" name="Fußzeilenplatzhalter 4">
            <a:extLst>
              <a:ext uri="{FF2B5EF4-FFF2-40B4-BE49-F238E27FC236}">
                <a16:creationId xmlns:a16="http://schemas.microsoft.com/office/drawing/2014/main" id="{A7FC1A45-10D5-4696-B9AF-DF8B99DEBA3D}"/>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D2FF1862-5282-40B3-B2B1-74D28A8184DF}"/>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3630360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622F77-1C4A-4399-8B3B-61B114FC779E}"/>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C04DA641-983A-431A-9719-902C2C36D67C}"/>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A7EEC7BF-44CE-4CD4-85CA-C0DF4C38EB2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C38F55E9-924F-4E3F-A76A-872F05F62403}"/>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6" name="Fußzeilenplatzhalter 5">
            <a:extLst>
              <a:ext uri="{FF2B5EF4-FFF2-40B4-BE49-F238E27FC236}">
                <a16:creationId xmlns:a16="http://schemas.microsoft.com/office/drawing/2014/main" id="{CBF8D258-D8AC-4935-A2CB-46BCF9C0351E}"/>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D09EAA0E-4C2E-4DED-AC0F-0B27C685B550}"/>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2481513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994EDC-FB5B-4842-B7F8-7CB70DE44C21}"/>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6D447CAD-100E-4D6C-B7B7-0B4F734446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E8980F8-3CEE-4C99-8BA0-0DCCE4FB2B7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4169F9D3-67A4-4CCE-B96D-4AB0AC41CB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94FE83D-18FB-4246-A92C-1DA69F426DD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4700144F-F9F8-4A73-AED7-0B67D0B8FB7C}"/>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8" name="Fußzeilenplatzhalter 7">
            <a:extLst>
              <a:ext uri="{FF2B5EF4-FFF2-40B4-BE49-F238E27FC236}">
                <a16:creationId xmlns:a16="http://schemas.microsoft.com/office/drawing/2014/main" id="{BF6EC93D-C44D-4D0B-878D-92F00C1C1EE9}"/>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289EB662-5B3E-446C-A4BE-ABC2486C4AB5}"/>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3939417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F6B43A-3150-4417-AC72-C9DE1A7400AE}"/>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EB3C6562-170C-413E-AB5D-476888645E9C}"/>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4" name="Fußzeilenplatzhalter 3">
            <a:extLst>
              <a:ext uri="{FF2B5EF4-FFF2-40B4-BE49-F238E27FC236}">
                <a16:creationId xmlns:a16="http://schemas.microsoft.com/office/drawing/2014/main" id="{9929BCCC-DDF7-40BA-BCD0-2A7FBA865E74}"/>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C1676E1B-F950-41B3-A5B3-5C94358D02EA}"/>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2723784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38A9BA3-820E-4546-9D6C-DD093DED4E79}"/>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3" name="Fußzeilenplatzhalter 2">
            <a:extLst>
              <a:ext uri="{FF2B5EF4-FFF2-40B4-BE49-F238E27FC236}">
                <a16:creationId xmlns:a16="http://schemas.microsoft.com/office/drawing/2014/main" id="{F90C8186-27B6-4F81-8516-41F70F77D87A}"/>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26D834C9-6E3E-45B9-8672-A2CC65DC3B52}"/>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357970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060D8-F423-4AA3-B0AD-8E936AFE559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3FBE9999-38BA-46EE-8954-5D6B27DACE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78A6A747-3F4F-4AA0-9C76-A418547391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A87BBEC-B195-4BCF-8E29-02C9376C8C5C}"/>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6" name="Fußzeilenplatzhalter 5">
            <a:extLst>
              <a:ext uri="{FF2B5EF4-FFF2-40B4-BE49-F238E27FC236}">
                <a16:creationId xmlns:a16="http://schemas.microsoft.com/office/drawing/2014/main" id="{A979DA4E-BE41-4E3C-84DB-C8CA91B31D02}"/>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BEC0F682-53D6-4169-978C-90B183D22867}"/>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3850159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A73EE-E7FE-4254-882F-FF278D124C9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3A3A4807-F263-45EF-BD2A-F179167ED9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0F80E573-6FF9-44A5-AE2C-69268CEF6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F39FC37-A994-44AB-B94A-7B6219C17E84}"/>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6" name="Fußzeilenplatzhalter 5">
            <a:extLst>
              <a:ext uri="{FF2B5EF4-FFF2-40B4-BE49-F238E27FC236}">
                <a16:creationId xmlns:a16="http://schemas.microsoft.com/office/drawing/2014/main" id="{84684618-E5D6-49E3-BCC6-A09987CD634C}"/>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55F6CC00-0068-41DF-BAB6-53663307F605}"/>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2266892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BF0A25-AAFB-4C62-B52F-E15EC531ADDE}"/>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B0804B5A-593D-40FD-AE33-C55ABC94C22A}"/>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78B1F4AB-EA7D-4BFF-A9B3-E862EFD49A4F}"/>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5" name="Fußzeilenplatzhalter 4">
            <a:extLst>
              <a:ext uri="{FF2B5EF4-FFF2-40B4-BE49-F238E27FC236}">
                <a16:creationId xmlns:a16="http://schemas.microsoft.com/office/drawing/2014/main" id="{6CCD8A32-68B8-423B-A4C4-705EF4CC17B2}"/>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BB906343-0BDC-4246-9454-FB757EE69D4C}"/>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1396741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44281E9-C2E1-4033-B5C5-2FC9C3E4E244}"/>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44D6F366-73B5-407A-A055-9194F1CC121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B5612B75-C6BF-4293-8E15-CADE7011CA72}"/>
              </a:ext>
            </a:extLst>
          </p:cNvPr>
          <p:cNvSpPr>
            <a:spLocks noGrp="1"/>
          </p:cNvSpPr>
          <p:nvPr>
            <p:ph type="dt" sz="half" idx="10"/>
          </p:nvPr>
        </p:nvSpPr>
        <p:spPr/>
        <p:txBody>
          <a:bodyPr/>
          <a:lstStyle/>
          <a:p>
            <a:fld id="{F5F13C8F-6512-4478-BB76-7A531A589DDE}" type="datetimeFigureOut">
              <a:rPr lang="de-AT" smtClean="0"/>
              <a:t>31.08.2026</a:t>
            </a:fld>
            <a:endParaRPr lang="de-AT"/>
          </a:p>
        </p:txBody>
      </p:sp>
      <p:sp>
        <p:nvSpPr>
          <p:cNvPr id="5" name="Fußzeilenplatzhalter 4">
            <a:extLst>
              <a:ext uri="{FF2B5EF4-FFF2-40B4-BE49-F238E27FC236}">
                <a16:creationId xmlns:a16="http://schemas.microsoft.com/office/drawing/2014/main" id="{0C9AD032-F74E-4089-B71A-FC389FE79CF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03C62B5-7CF1-4019-B2A9-43AE84906AFB}"/>
              </a:ext>
            </a:extLst>
          </p:cNvPr>
          <p:cNvSpPr>
            <a:spLocks noGrp="1"/>
          </p:cNvSpPr>
          <p:nvPr>
            <p:ph type="sldNum" sz="quarter" idx="12"/>
          </p:nvPr>
        </p:nvSpPr>
        <p:spPr/>
        <p:txBody>
          <a:bodyPr/>
          <a:lstStyle/>
          <a:p>
            <a:fld id="{A5E6BFBC-9484-4916-BDB2-FD35E5DE121A}" type="slidenum">
              <a:rPr lang="de-AT" smtClean="0"/>
              <a:t>‹Nr.›</a:t>
            </a:fld>
            <a:endParaRPr lang="de-AT"/>
          </a:p>
        </p:txBody>
      </p:sp>
    </p:spTree>
    <p:extLst>
      <p:ext uri="{BB962C8B-B14F-4D97-AF65-F5344CB8AC3E}">
        <p14:creationId xmlns:p14="http://schemas.microsoft.com/office/powerpoint/2010/main" val="1216729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40C5D01-2023-4A4C-8555-206436B923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80712277-64D8-43C6-9223-D145C4FB05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4B32EBF9-3682-4FE4-8A84-6AC7C9F237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F13C8F-6512-4478-BB76-7A531A589DDE}" type="datetimeFigureOut">
              <a:rPr lang="de-AT" smtClean="0"/>
              <a:t>31.08.2026</a:t>
            </a:fld>
            <a:endParaRPr lang="de-AT"/>
          </a:p>
        </p:txBody>
      </p:sp>
      <p:sp>
        <p:nvSpPr>
          <p:cNvPr id="5" name="Fußzeilenplatzhalter 4">
            <a:extLst>
              <a:ext uri="{FF2B5EF4-FFF2-40B4-BE49-F238E27FC236}">
                <a16:creationId xmlns:a16="http://schemas.microsoft.com/office/drawing/2014/main" id="{749BFF58-B093-4C31-A3B7-80B6D03897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FEA7AAFC-4CD6-4076-A8B6-2F15C2FD60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6BFBC-9484-4916-BDB2-FD35E5DE121A}" type="slidenum">
              <a:rPr lang="de-AT" smtClean="0"/>
              <a:t>‹Nr.›</a:t>
            </a:fld>
            <a:endParaRPr lang="de-AT"/>
          </a:p>
        </p:txBody>
      </p:sp>
    </p:spTree>
    <p:extLst>
      <p:ext uri="{BB962C8B-B14F-4D97-AF65-F5344CB8AC3E}">
        <p14:creationId xmlns:p14="http://schemas.microsoft.com/office/powerpoint/2010/main" val="4233628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https://cdn.pixabay.com/photo/2016/07/17/23/14/vienna-1524953_960_720.jp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ahmen 10"/>
          <p:cNvSpPr/>
          <p:nvPr/>
        </p:nvSpPr>
        <p:spPr>
          <a:xfrm>
            <a:off x="3133725" y="967105"/>
            <a:ext cx="5924550" cy="4394835"/>
          </a:xfrm>
          <a:prstGeom prst="frame">
            <a:avLst/>
          </a:prstGeom>
          <a:solidFill>
            <a:srgbClr val="D402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a:p>
        </p:txBody>
      </p:sp>
      <p:sp>
        <p:nvSpPr>
          <p:cNvPr id="25" name="Textfeld 28"/>
          <p:cNvSpPr txBox="1"/>
          <p:nvPr/>
        </p:nvSpPr>
        <p:spPr>
          <a:xfrm>
            <a:off x="3133725" y="5362575"/>
            <a:ext cx="5924550" cy="919984"/>
          </a:xfrm>
          <a:prstGeom prst="rect">
            <a:avLst/>
          </a:prstGeom>
          <a:solidFill>
            <a:srgbClr val="67B24C"/>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tabLst>
                <a:tab pos="180975" algn="l"/>
              </a:tabLst>
            </a:pPr>
            <a:r>
              <a:rPr lang="de-AT" sz="2600" b="1" dirty="0">
                <a:solidFill>
                  <a:srgbClr val="FFFFFF"/>
                </a:solidFill>
                <a:effectLst/>
                <a:latin typeface="Arial"/>
                <a:ea typeface="Times New Roman"/>
              </a:rPr>
              <a:t>  Digitalisierung verändert 	Produktion und Dienstleistungen</a:t>
            </a:r>
            <a:endParaRPr lang="de-AT" sz="1200" dirty="0">
              <a:effectLst/>
              <a:latin typeface="Times New Roman"/>
              <a:ea typeface="Times New Roman"/>
            </a:endParaRPr>
          </a:p>
        </p:txBody>
      </p:sp>
      <p:sp>
        <p:nvSpPr>
          <p:cNvPr id="26" name="Textfeld 19"/>
          <p:cNvSpPr txBox="1"/>
          <p:nvPr/>
        </p:nvSpPr>
        <p:spPr>
          <a:xfrm>
            <a:off x="3133725" y="4841240"/>
            <a:ext cx="5765800" cy="520700"/>
          </a:xfrm>
          <a:prstGeom prst="rect">
            <a:avLst/>
          </a:prstGeom>
          <a:solidFill>
            <a:srgbClr val="D4021D"/>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de-AT" sz="2600" b="1" dirty="0">
                <a:solidFill>
                  <a:srgbClr val="FFFFFF"/>
                </a:solidFill>
                <a:effectLst/>
                <a:latin typeface="Arial"/>
                <a:ea typeface="Times New Roman"/>
              </a:rPr>
              <a:t>  </a:t>
            </a:r>
            <a:r>
              <a:rPr lang="de-AT" sz="2600" b="1" dirty="0">
                <a:solidFill>
                  <a:srgbClr val="FFFFFF"/>
                </a:solidFill>
                <a:latin typeface="Arial"/>
                <a:ea typeface="Times New Roman"/>
              </a:rPr>
              <a:t>Herstellung 4.0</a:t>
            </a:r>
            <a:r>
              <a:rPr lang="de-AT" sz="2600" b="1" dirty="0">
                <a:solidFill>
                  <a:srgbClr val="FFFFFF"/>
                </a:solidFill>
                <a:effectLst/>
                <a:latin typeface="Arial"/>
                <a:ea typeface="Times New Roman"/>
              </a:rPr>
              <a:t>: </a:t>
            </a:r>
            <a:endParaRPr lang="de-AT" sz="1200" dirty="0">
              <a:effectLst/>
              <a:latin typeface="Times New Roman"/>
              <a:ea typeface="Times New Roman"/>
            </a:endParaRPr>
          </a:p>
        </p:txBody>
      </p:sp>
      <p:pic>
        <p:nvPicPr>
          <p:cNvPr id="27" name="Grafik 26"/>
          <p:cNvPicPr/>
          <p:nvPr/>
        </p:nvPicPr>
        <p:blipFill>
          <a:blip r:embed="rId2" cstate="print">
            <a:extLst>
              <a:ext uri="{28A0092B-C50C-407E-A947-70E740481C1C}">
                <a14:useLocalDpi xmlns:a14="http://schemas.microsoft.com/office/drawing/2010/main" val="0"/>
              </a:ext>
            </a:extLst>
          </a:blip>
          <a:stretch>
            <a:fillRect/>
          </a:stretch>
        </p:blipFill>
        <p:spPr>
          <a:xfrm>
            <a:off x="178752" y="0"/>
            <a:ext cx="2002155" cy="1001395"/>
          </a:xfrm>
          <a:prstGeom prst="rect">
            <a:avLst/>
          </a:prstGeom>
        </p:spPr>
      </p:pic>
      <p:sp>
        <p:nvSpPr>
          <p:cNvPr id="28" name="Textfeld 29"/>
          <p:cNvSpPr txBox="1"/>
          <p:nvPr/>
        </p:nvSpPr>
        <p:spPr>
          <a:xfrm>
            <a:off x="8415972" y="335597"/>
            <a:ext cx="3746500" cy="3302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50000"/>
              </a:lnSpc>
              <a:spcAft>
                <a:spcPts val="0"/>
              </a:spcAft>
            </a:pPr>
            <a:r>
              <a:rPr lang="de-AT" sz="1000">
                <a:solidFill>
                  <a:srgbClr val="000000"/>
                </a:solidFill>
                <a:effectLst/>
                <a:latin typeface="Arial"/>
                <a:ea typeface="Times New Roman"/>
              </a:rPr>
              <a:t>Reihe: Unterrichtsbeispiele zur sozioökonomischen Bildung</a:t>
            </a:r>
            <a:endParaRPr lang="de-AT" sz="1200">
              <a:effectLst/>
              <a:latin typeface="Times New Roman"/>
              <a:ea typeface="Times New Roman"/>
            </a:endParaRPr>
          </a:p>
        </p:txBody>
      </p:sp>
      <p:pic>
        <p:nvPicPr>
          <p:cNvPr id="1026" name="Picture 2" descr="Wien, Parlament, Skulptur, Österreich, Eingang">
            <a:extLst>
              <a:ext uri="{FF2B5EF4-FFF2-40B4-BE49-F238E27FC236}">
                <a16:creationId xmlns:a16="http://schemas.microsoft.com/office/drawing/2014/main" id="{4EDA9857-F4A5-F2EF-AA81-035D85FFA124}"/>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2176" t="-575" r="435"/>
          <a:stretch>
            <a:fillRect/>
          </a:stretch>
        </p:blipFill>
        <p:spPr bwMode="auto">
          <a:xfrm>
            <a:off x="3677994" y="1496060"/>
            <a:ext cx="4832960" cy="3354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6">
            <a:extLst>
              <a:ext uri="{FF2B5EF4-FFF2-40B4-BE49-F238E27FC236}">
                <a16:creationId xmlns:a16="http://schemas.microsoft.com/office/drawing/2014/main" id="{A704C433-CD76-39B4-347B-E88707CF589E}"/>
              </a:ext>
            </a:extLst>
          </p:cNvPr>
          <p:cNvSpPr txBox="1"/>
          <p:nvPr/>
        </p:nvSpPr>
        <p:spPr>
          <a:xfrm>
            <a:off x="89730" y="6395376"/>
            <a:ext cx="10406331" cy="369332"/>
          </a:xfrm>
          <a:prstGeom prst="rect">
            <a:avLst/>
          </a:prstGeom>
          <a:noFill/>
        </p:spPr>
        <p:txBody>
          <a:bodyPr wrap="square" rtlCol="0">
            <a:spAutoFit/>
          </a:bodyPr>
          <a:lstStyle/>
          <a:p>
            <a:r>
              <a:rPr lang="de-AT" sz="600" b="1" dirty="0"/>
              <a:t>I N S E R T – Projektnetzwerk (Hrsg.) (2020): Wenn der Staat eingreift:  Staatliche Interventionen im Arbeitsmarkt. Wien. </a:t>
            </a:r>
            <a:endParaRPr lang="de-AT" sz="600" dirty="0"/>
          </a:p>
          <a:p>
            <a:r>
              <a:rPr lang="en-GB" sz="600" dirty="0"/>
              <a:t>CC-BY-NC-SA</a:t>
            </a:r>
            <a:endParaRPr lang="de-AT" sz="600" dirty="0"/>
          </a:p>
          <a:p>
            <a:r>
              <a:rPr lang="de-AT" sz="600" dirty="0"/>
              <a:t>insert.schule.at</a:t>
            </a:r>
          </a:p>
        </p:txBody>
      </p:sp>
    </p:spTree>
    <p:extLst>
      <p:ext uri="{BB962C8B-B14F-4D97-AF65-F5344CB8AC3E}">
        <p14:creationId xmlns:p14="http://schemas.microsoft.com/office/powerpoint/2010/main" val="1092276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abgerundete Ecken 4">
            <a:extLst>
              <a:ext uri="{FF2B5EF4-FFF2-40B4-BE49-F238E27FC236}">
                <a16:creationId xmlns:a16="http://schemas.microsoft.com/office/drawing/2014/main" id="{30AB75D4-CD99-4398-A450-9AAC2B7177E1}"/>
              </a:ext>
            </a:extLst>
          </p:cNvPr>
          <p:cNvSpPr/>
          <p:nvPr/>
        </p:nvSpPr>
        <p:spPr>
          <a:xfrm>
            <a:off x="350041" y="2637813"/>
            <a:ext cx="5266055" cy="1077218"/>
          </a:xfrm>
          <a:prstGeom prst="roundRect">
            <a:avLst/>
          </a:prstGeom>
          <a:solidFill>
            <a:srgbClr val="009A5C"/>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AT">
              <a:latin typeface="Arial" panose="020B0604020202020204" pitchFamily="34" charset="0"/>
              <a:cs typeface="Arial" panose="020B0604020202020204" pitchFamily="34" charset="0"/>
            </a:endParaRPr>
          </a:p>
        </p:txBody>
      </p:sp>
      <p:sp>
        <p:nvSpPr>
          <p:cNvPr id="27" name="Rechteck: abgerundete Ecken 26">
            <a:extLst>
              <a:ext uri="{FF2B5EF4-FFF2-40B4-BE49-F238E27FC236}">
                <a16:creationId xmlns:a16="http://schemas.microsoft.com/office/drawing/2014/main" id="{584D20AB-429F-4CAD-9665-739D9A5B2E32}"/>
              </a:ext>
            </a:extLst>
          </p:cNvPr>
          <p:cNvSpPr/>
          <p:nvPr/>
        </p:nvSpPr>
        <p:spPr>
          <a:xfrm>
            <a:off x="352425" y="1831762"/>
            <a:ext cx="5266055" cy="638504"/>
          </a:xfrm>
          <a:prstGeom prst="roundRect">
            <a:avLst/>
          </a:prstGeom>
          <a:solidFill>
            <a:srgbClr val="009A5C"/>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AT" sz="2400" b="1" dirty="0">
                <a:solidFill>
                  <a:schemeClr val="bg1"/>
                </a:solidFill>
                <a:latin typeface="Arial" panose="020B0604020202020204" pitchFamily="34" charset="0"/>
                <a:cs typeface="Arial" panose="020B0604020202020204" pitchFamily="34" charset="0"/>
              </a:rPr>
              <a:t>…Personen</a:t>
            </a:r>
          </a:p>
        </p:txBody>
      </p:sp>
      <p:sp>
        <p:nvSpPr>
          <p:cNvPr id="15" name="Rechteck: abgerundete Ecken 14">
            <a:extLst>
              <a:ext uri="{FF2B5EF4-FFF2-40B4-BE49-F238E27FC236}">
                <a16:creationId xmlns:a16="http://schemas.microsoft.com/office/drawing/2014/main" id="{2CCCE596-988A-468C-B09C-7169A18D6FCB}"/>
              </a:ext>
            </a:extLst>
          </p:cNvPr>
          <p:cNvSpPr/>
          <p:nvPr/>
        </p:nvSpPr>
        <p:spPr>
          <a:xfrm>
            <a:off x="350041" y="3801694"/>
            <a:ext cx="5351615" cy="3085352"/>
          </a:xfrm>
          <a:prstGeom prst="roundRect">
            <a:avLst/>
          </a:prstGeom>
          <a:solidFill>
            <a:srgbClr val="009A5C"/>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AT">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4FA4765D-EF9B-4C36-A18A-EB6A63EF2D08}"/>
              </a:ext>
            </a:extLst>
          </p:cNvPr>
          <p:cNvSpPr txBox="1"/>
          <p:nvPr/>
        </p:nvSpPr>
        <p:spPr>
          <a:xfrm>
            <a:off x="350040" y="3882578"/>
            <a:ext cx="5108887" cy="3323987"/>
          </a:xfrm>
          <a:prstGeom prst="rect">
            <a:avLst/>
          </a:prstGeom>
          <a:noFill/>
        </p:spPr>
        <p:txBody>
          <a:bodyPr wrap="square" rtlCol="0">
            <a:spAutoFit/>
          </a:bodyPr>
          <a:lstStyle/>
          <a:p>
            <a:pPr marL="285750" indent="-201613">
              <a:buFont typeface="Arial" panose="020B0604020202020204" pitchFamily="34" charset="0"/>
              <a:buChar char="•"/>
            </a:pPr>
            <a:r>
              <a:rPr lang="de-AT" dirty="0">
                <a:solidFill>
                  <a:schemeClr val="bg1"/>
                </a:solidFill>
                <a:latin typeface="Arial" panose="020B0604020202020204" pitchFamily="34" charset="0"/>
                <a:cs typeface="Arial" panose="020B0604020202020204" pitchFamily="34" charset="0"/>
              </a:rPr>
              <a:t>Herr Auer, ein ehemaliger Bauarbeiter, ist seit vier Monaten arbeitslos. Da er keinen Lohn mehr bekommt und auf Arbeitssuche ist, erhält er monatlich Arbeitslosengeld. Damit kann er ein bescheidenes Leben führen.</a:t>
            </a:r>
          </a:p>
          <a:p>
            <a:pPr marL="285750" indent="-201613"/>
            <a:endParaRPr lang="de-AT" sz="1200" dirty="0">
              <a:solidFill>
                <a:schemeClr val="bg1"/>
              </a:solidFill>
              <a:latin typeface="Arial" panose="020B0604020202020204" pitchFamily="34" charset="0"/>
              <a:cs typeface="Arial" panose="020B0604020202020204" pitchFamily="34" charset="0"/>
            </a:endParaRPr>
          </a:p>
          <a:p>
            <a:pPr marL="285750" indent="-201613">
              <a:buFont typeface="Arial" panose="020B0604020202020204" pitchFamily="34" charset="0"/>
              <a:buChar char="•"/>
            </a:pPr>
            <a:r>
              <a:rPr lang="de-AT" dirty="0">
                <a:solidFill>
                  <a:schemeClr val="bg1"/>
                </a:solidFill>
                <a:latin typeface="Arial" panose="020B0604020202020204" pitchFamily="34" charset="0"/>
                <a:cs typeface="Arial" panose="020B0604020202020204" pitchFamily="34" charset="0"/>
              </a:rPr>
              <a:t>Da viele Arbeitende plötzlich wegen einer Wirtschaftskrise nicht ausreichend Arbeit haben, reduzieren sie ihre Arbeitszeit. Der Staat bezahlt die Einkommensverluste der Arbeitskräfte.</a:t>
            </a:r>
          </a:p>
          <a:p>
            <a:endParaRPr lang="de-AT" dirty="0">
              <a:latin typeface="Arial" panose="020B0604020202020204" pitchFamily="34" charset="0"/>
              <a:cs typeface="Arial" panose="020B0604020202020204" pitchFamily="34" charset="0"/>
            </a:endParaRPr>
          </a:p>
        </p:txBody>
      </p:sp>
      <p:sp>
        <p:nvSpPr>
          <p:cNvPr id="17" name="Rechteck: abgerundete Ecken 16">
            <a:extLst>
              <a:ext uri="{FF2B5EF4-FFF2-40B4-BE49-F238E27FC236}">
                <a16:creationId xmlns:a16="http://schemas.microsoft.com/office/drawing/2014/main" id="{B0E865E5-BFA7-43F3-805B-FD334F87D2DD}"/>
              </a:ext>
            </a:extLst>
          </p:cNvPr>
          <p:cNvSpPr/>
          <p:nvPr/>
        </p:nvSpPr>
        <p:spPr>
          <a:xfrm>
            <a:off x="6096000" y="1831762"/>
            <a:ext cx="5343525" cy="638504"/>
          </a:xfrm>
          <a:prstGeom prst="roundRect">
            <a:avLst/>
          </a:prstGeom>
          <a:solidFill>
            <a:srgbClr val="277591"/>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AT" sz="2400" b="1" dirty="0">
                <a:solidFill>
                  <a:schemeClr val="bg1"/>
                </a:solidFill>
                <a:latin typeface="Arial" panose="020B0604020202020204" pitchFamily="34" charset="0"/>
                <a:cs typeface="Arial" panose="020B0604020202020204" pitchFamily="34" charset="0"/>
              </a:rPr>
              <a:t>…und Unternehmen</a:t>
            </a:r>
          </a:p>
        </p:txBody>
      </p:sp>
      <p:sp>
        <p:nvSpPr>
          <p:cNvPr id="18" name="Rechteck: abgerundete Ecken 17">
            <a:extLst>
              <a:ext uri="{FF2B5EF4-FFF2-40B4-BE49-F238E27FC236}">
                <a16:creationId xmlns:a16="http://schemas.microsoft.com/office/drawing/2014/main" id="{A67525E2-FE48-45A9-A22B-069A80E853DA}"/>
              </a:ext>
            </a:extLst>
          </p:cNvPr>
          <p:cNvSpPr/>
          <p:nvPr/>
        </p:nvSpPr>
        <p:spPr>
          <a:xfrm>
            <a:off x="6095999" y="2637813"/>
            <a:ext cx="5343524" cy="1077218"/>
          </a:xfrm>
          <a:prstGeom prst="roundRect">
            <a:avLst/>
          </a:prstGeom>
          <a:solidFill>
            <a:srgbClr val="277591"/>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25425" indent="-169863">
              <a:buFont typeface="Arial" panose="020B0604020202020204" pitchFamily="34" charset="0"/>
              <a:buChar char="•"/>
            </a:pPr>
            <a:r>
              <a:rPr lang="de-AT" b="1" dirty="0">
                <a:solidFill>
                  <a:schemeClr val="bg1"/>
                </a:solidFill>
                <a:latin typeface="Arial" panose="020B0604020202020204" pitchFamily="34" charset="0"/>
                <a:cs typeface="Arial" panose="020B0604020202020204" pitchFamily="34" charset="0"/>
              </a:rPr>
              <a:t> Unterstützung bei Krediten</a:t>
            </a:r>
          </a:p>
        </p:txBody>
      </p:sp>
      <p:sp>
        <p:nvSpPr>
          <p:cNvPr id="20" name="Rechteck: abgerundete Ecken 19">
            <a:extLst>
              <a:ext uri="{FF2B5EF4-FFF2-40B4-BE49-F238E27FC236}">
                <a16:creationId xmlns:a16="http://schemas.microsoft.com/office/drawing/2014/main" id="{84098691-EEFF-47B6-AC04-465CBDA07EE8}"/>
              </a:ext>
            </a:extLst>
          </p:cNvPr>
          <p:cNvSpPr/>
          <p:nvPr/>
        </p:nvSpPr>
        <p:spPr>
          <a:xfrm>
            <a:off x="6096000" y="3801694"/>
            <a:ext cx="5429250" cy="3085352"/>
          </a:xfrm>
          <a:prstGeom prst="roundRect">
            <a:avLst/>
          </a:prstGeom>
          <a:solidFill>
            <a:srgbClr val="277591"/>
          </a:solidFill>
          <a:ln>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AT">
              <a:latin typeface="Arial" panose="020B0604020202020204" pitchFamily="34" charset="0"/>
              <a:cs typeface="Arial" panose="020B0604020202020204" pitchFamily="34" charset="0"/>
            </a:endParaRPr>
          </a:p>
        </p:txBody>
      </p:sp>
      <p:sp>
        <p:nvSpPr>
          <p:cNvPr id="22" name="Textfeld 21">
            <a:extLst>
              <a:ext uri="{FF2B5EF4-FFF2-40B4-BE49-F238E27FC236}">
                <a16:creationId xmlns:a16="http://schemas.microsoft.com/office/drawing/2014/main" id="{04F49FAF-FB50-4045-BE20-9EB648E3AD84}"/>
              </a:ext>
            </a:extLst>
          </p:cNvPr>
          <p:cNvSpPr txBox="1"/>
          <p:nvPr/>
        </p:nvSpPr>
        <p:spPr>
          <a:xfrm>
            <a:off x="6095999" y="4145091"/>
            <a:ext cx="5210173" cy="2031325"/>
          </a:xfrm>
          <a:prstGeom prst="rect">
            <a:avLst/>
          </a:prstGeom>
          <a:noFill/>
        </p:spPr>
        <p:txBody>
          <a:bodyPr wrap="square" rtlCol="0">
            <a:spAutoFit/>
          </a:bodyPr>
          <a:lstStyle/>
          <a:p>
            <a:pPr marL="285750" indent="-201613">
              <a:buFont typeface="Arial" panose="020B0604020202020204" pitchFamily="34" charset="0"/>
              <a:buChar char="•"/>
            </a:pPr>
            <a:r>
              <a:rPr lang="de-AT" dirty="0">
                <a:solidFill>
                  <a:schemeClr val="bg1"/>
                </a:solidFill>
                <a:latin typeface="Arial" panose="020B0604020202020204" pitchFamily="34" charset="0"/>
                <a:cs typeface="Arial" panose="020B0604020202020204" pitchFamily="34" charset="0"/>
              </a:rPr>
              <a:t>Infolge einer Wirtschaftskrise (z.B. durch eine Epidemie) droht vielen Tourismusbetrieben   (z. B. Hotels) die Insolvenz (Pleite). Der Staat unterstützt sie mit Geld. Der Staat unterstützt daher die Betriebe mit Geld aus dem Staatsbudget.</a:t>
            </a:r>
          </a:p>
          <a:p>
            <a:endParaRPr lang="de-AT" dirty="0">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7189ABD3-AA1A-47A8-A4D8-292BB3AA1E7B}"/>
              </a:ext>
            </a:extLst>
          </p:cNvPr>
          <p:cNvSpPr txBox="1"/>
          <p:nvPr/>
        </p:nvSpPr>
        <p:spPr>
          <a:xfrm>
            <a:off x="350041" y="2743511"/>
            <a:ext cx="5429250" cy="1292662"/>
          </a:xfrm>
          <a:prstGeom prst="rect">
            <a:avLst/>
          </a:prstGeom>
          <a:noFill/>
        </p:spPr>
        <p:txBody>
          <a:bodyPr wrap="square" rtlCol="0" anchor="ctr">
            <a:spAutoFit/>
          </a:bodyPr>
          <a:lstStyle/>
          <a:p>
            <a:pPr marL="266700" indent="-182563">
              <a:buFont typeface="Arial" panose="020B0604020202020204" pitchFamily="34" charset="0"/>
              <a:buChar char="•"/>
            </a:pPr>
            <a:r>
              <a:rPr lang="de-AT" b="1" dirty="0">
                <a:solidFill>
                  <a:schemeClr val="bg1"/>
                </a:solidFill>
                <a:latin typeface="Arial" panose="020B0604020202020204" pitchFamily="34" charset="0"/>
                <a:cs typeface="Arial" panose="020B0604020202020204" pitchFamily="34" charset="0"/>
              </a:rPr>
              <a:t>Arbeitslosengeld</a:t>
            </a:r>
          </a:p>
          <a:p>
            <a:pPr marL="266700" indent="-182563">
              <a:buFont typeface="Arial" panose="020B0604020202020204" pitchFamily="34" charset="0"/>
              <a:buChar char="•"/>
            </a:pPr>
            <a:r>
              <a:rPr lang="de-AT" b="1" dirty="0">
                <a:solidFill>
                  <a:schemeClr val="bg1"/>
                </a:solidFill>
                <a:latin typeface="Arial" panose="020B0604020202020204" pitchFamily="34" charset="0"/>
                <a:cs typeface="Arial" panose="020B0604020202020204" pitchFamily="34" charset="0"/>
              </a:rPr>
              <a:t>Einkommensverluste der Arbeitnehmer*innen (= „Kurzarbeit“)</a:t>
            </a:r>
          </a:p>
          <a:p>
            <a:endParaRPr lang="de-AT" sz="2400" b="1" dirty="0">
              <a:latin typeface="Arial" panose="020B0604020202020204" pitchFamily="34" charset="0"/>
              <a:cs typeface="Arial" panose="020B0604020202020204" pitchFamily="34" charset="0"/>
            </a:endParaRPr>
          </a:p>
        </p:txBody>
      </p:sp>
      <p:cxnSp>
        <p:nvCxnSpPr>
          <p:cNvPr id="19" name="Gerade Verbindung mit Pfeil 18">
            <a:extLst>
              <a:ext uri="{FF2B5EF4-FFF2-40B4-BE49-F238E27FC236}">
                <a16:creationId xmlns:a16="http://schemas.microsoft.com/office/drawing/2014/main" id="{E8D793E1-C528-43C5-BE64-7BD0E2E7146D}"/>
              </a:ext>
            </a:extLst>
          </p:cNvPr>
          <p:cNvCxnSpPr>
            <a:cxnSpLocks/>
            <a:stCxn id="4" idx="2"/>
            <a:endCxn id="27" idx="0"/>
          </p:cNvCxnSpPr>
          <p:nvPr/>
        </p:nvCxnSpPr>
        <p:spPr>
          <a:xfrm flipH="1">
            <a:off x="2985453" y="1249706"/>
            <a:ext cx="2910522" cy="582056"/>
          </a:xfrm>
          <a:prstGeom prst="straightConnector1">
            <a:avLst/>
          </a:prstGeom>
          <a:ln w="762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Gerade Verbindung mit Pfeil 22">
            <a:extLst>
              <a:ext uri="{FF2B5EF4-FFF2-40B4-BE49-F238E27FC236}">
                <a16:creationId xmlns:a16="http://schemas.microsoft.com/office/drawing/2014/main" id="{3474555E-E9B2-44AA-B0E4-BDB93D8B6115}"/>
              </a:ext>
            </a:extLst>
          </p:cNvPr>
          <p:cNvCxnSpPr>
            <a:cxnSpLocks/>
            <a:endCxn id="17" idx="0"/>
          </p:cNvCxnSpPr>
          <p:nvPr/>
        </p:nvCxnSpPr>
        <p:spPr>
          <a:xfrm>
            <a:off x="5616096" y="1214328"/>
            <a:ext cx="3151667" cy="617434"/>
          </a:xfrm>
          <a:prstGeom prst="straightConnector1">
            <a:avLst/>
          </a:prstGeom>
          <a:ln w="762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Textfeld 3">
            <a:extLst>
              <a:ext uri="{FF2B5EF4-FFF2-40B4-BE49-F238E27FC236}">
                <a16:creationId xmlns:a16="http://schemas.microsoft.com/office/drawing/2014/main" id="{14F71ED2-2E90-462D-BC7F-5D3F7493A8FD}"/>
              </a:ext>
            </a:extLst>
          </p:cNvPr>
          <p:cNvSpPr txBox="1"/>
          <p:nvPr/>
        </p:nvSpPr>
        <p:spPr>
          <a:xfrm>
            <a:off x="352425" y="172488"/>
            <a:ext cx="11087100" cy="1077218"/>
          </a:xfrm>
          <a:prstGeom prst="rect">
            <a:avLst/>
          </a:prstGeom>
          <a:solidFill>
            <a:schemeClr val="bg1"/>
          </a:solidFill>
          <a:ln>
            <a:noFill/>
          </a:ln>
        </p:spPr>
        <p:txBody>
          <a:bodyPr wrap="square" rtlCol="0">
            <a:spAutoFit/>
          </a:bodyPr>
          <a:lstStyle/>
          <a:p>
            <a:pPr algn="ctr"/>
            <a:r>
              <a:rPr lang="de-AT" sz="3600" b="1" dirty="0">
                <a:solidFill>
                  <a:schemeClr val="bg2">
                    <a:lumMod val="25000"/>
                  </a:schemeClr>
                </a:solidFill>
                <a:latin typeface="Arial" panose="020B0604020202020204" pitchFamily="34" charset="0"/>
                <a:cs typeface="Arial" panose="020B0604020202020204" pitchFamily="34" charset="0"/>
              </a:rPr>
              <a:t>ZIELE DES STAATS:</a:t>
            </a:r>
          </a:p>
          <a:p>
            <a:pPr algn="ctr"/>
            <a:r>
              <a:rPr lang="de-DE" sz="2800" b="1" dirty="0">
                <a:solidFill>
                  <a:schemeClr val="bg2">
                    <a:lumMod val="25000"/>
                  </a:schemeClr>
                </a:solidFill>
                <a:latin typeface="Arial" panose="020B0604020202020204" pitchFamily="34" charset="0"/>
                <a:cs typeface="Arial" panose="020B0604020202020204" pitchFamily="34" charset="0"/>
              </a:rPr>
              <a:t>Der Staat unterstützt mit Geld aus dem Staatsbudget…</a:t>
            </a:r>
            <a:endParaRPr lang="de-AT" sz="2800"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24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r Verbinder 5">
            <a:extLst>
              <a:ext uri="{FF2B5EF4-FFF2-40B4-BE49-F238E27FC236}">
                <a16:creationId xmlns:a16="http://schemas.microsoft.com/office/drawing/2014/main" id="{B46B8122-4BC8-484F-ACE5-E1A09F1F71C9}"/>
              </a:ext>
            </a:extLst>
          </p:cNvPr>
          <p:cNvCxnSpPr>
            <a:stCxn id="4" idx="0"/>
            <a:endCxn id="4" idx="0"/>
          </p:cNvCxnSpPr>
          <p:nvPr/>
        </p:nvCxnSpPr>
        <p:spPr>
          <a:xfrm>
            <a:off x="6096000" y="220663"/>
            <a:ext cx="0" cy="0"/>
          </a:xfrm>
          <a:prstGeom prst="line">
            <a:avLst/>
          </a:prstGeom>
        </p:spPr>
        <p:style>
          <a:lnRef idx="1">
            <a:schemeClr val="dk1"/>
          </a:lnRef>
          <a:fillRef idx="0">
            <a:schemeClr val="dk1"/>
          </a:fillRef>
          <a:effectRef idx="0">
            <a:schemeClr val="dk1"/>
          </a:effectRef>
          <a:fontRef idx="minor">
            <a:schemeClr val="tx1"/>
          </a:fontRef>
        </p:style>
      </p:cxnSp>
      <p:grpSp>
        <p:nvGrpSpPr>
          <p:cNvPr id="2" name="Gruppieren 1">
            <a:extLst>
              <a:ext uri="{FF2B5EF4-FFF2-40B4-BE49-F238E27FC236}">
                <a16:creationId xmlns:a16="http://schemas.microsoft.com/office/drawing/2014/main" id="{83E24D4B-7975-4B8D-B9E4-2238BEF2C74E}"/>
              </a:ext>
            </a:extLst>
          </p:cNvPr>
          <p:cNvGrpSpPr/>
          <p:nvPr/>
        </p:nvGrpSpPr>
        <p:grpSpPr>
          <a:xfrm>
            <a:off x="1687115" y="220663"/>
            <a:ext cx="8817769" cy="6416674"/>
            <a:chOff x="1687115" y="220663"/>
            <a:chExt cx="8817769" cy="6416674"/>
          </a:xfrm>
        </p:grpSpPr>
        <p:sp>
          <p:nvSpPr>
            <p:cNvPr id="4" name="Gleichschenkliges Dreieck 3">
              <a:extLst>
                <a:ext uri="{FF2B5EF4-FFF2-40B4-BE49-F238E27FC236}">
                  <a16:creationId xmlns:a16="http://schemas.microsoft.com/office/drawing/2014/main" id="{99D239F3-79D8-4056-A8C0-8E97979A2793}"/>
                </a:ext>
              </a:extLst>
            </p:cNvPr>
            <p:cNvSpPr/>
            <p:nvPr/>
          </p:nvSpPr>
          <p:spPr>
            <a:xfrm>
              <a:off x="1687115" y="220663"/>
              <a:ext cx="8817769" cy="6416674"/>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cxnSp>
          <p:nvCxnSpPr>
            <p:cNvPr id="8" name="Gerader Verbinder 7">
              <a:extLst>
                <a:ext uri="{FF2B5EF4-FFF2-40B4-BE49-F238E27FC236}">
                  <a16:creationId xmlns:a16="http://schemas.microsoft.com/office/drawing/2014/main" id="{33CDA83D-4821-47C4-B401-37BE0432FEAF}"/>
                </a:ext>
              </a:extLst>
            </p:cNvPr>
            <p:cNvCxnSpPr>
              <a:cxnSpLocks/>
            </p:cNvCxnSpPr>
            <p:nvPr/>
          </p:nvCxnSpPr>
          <p:spPr>
            <a:xfrm>
              <a:off x="6095999" y="220663"/>
              <a:ext cx="0" cy="43322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169DB4EF-7CA2-4172-AA1F-FFE12BEB015F}"/>
                </a:ext>
              </a:extLst>
            </p:cNvPr>
            <p:cNvCxnSpPr>
              <a:cxnSpLocks/>
              <a:endCxn id="4" idx="2"/>
            </p:cNvCxnSpPr>
            <p:nvPr/>
          </p:nvCxnSpPr>
          <p:spPr>
            <a:xfrm flipH="1">
              <a:off x="1687115" y="4552950"/>
              <a:ext cx="4408884" cy="20843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BCEA20F1-E5E0-411E-A3EC-81B88DBAB7D4}"/>
                </a:ext>
              </a:extLst>
            </p:cNvPr>
            <p:cNvCxnSpPr>
              <a:cxnSpLocks/>
              <a:stCxn id="4" idx="4"/>
            </p:cNvCxnSpPr>
            <p:nvPr/>
          </p:nvCxnSpPr>
          <p:spPr>
            <a:xfrm flipH="1" flipV="1">
              <a:off x="6096000" y="4552951"/>
              <a:ext cx="4408884" cy="20843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3264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A6FA5718-3415-4AF9-9BE2-FCB5A077A905}"/>
              </a:ext>
            </a:extLst>
          </p:cNvPr>
          <p:cNvSpPr txBox="1"/>
          <p:nvPr/>
        </p:nvSpPr>
        <p:spPr>
          <a:xfrm>
            <a:off x="1409700" y="1302723"/>
            <a:ext cx="9372600" cy="707886"/>
          </a:xfrm>
          <a:prstGeom prst="rect">
            <a:avLst/>
          </a:prstGeom>
          <a:noFill/>
          <a:ln w="12700">
            <a:solidFill>
              <a:schemeClr val="tx1">
                <a:lumMod val="65000"/>
                <a:lumOff val="35000"/>
              </a:schemeClr>
            </a:solidFill>
          </a:ln>
        </p:spPr>
        <p:txBody>
          <a:bodyPr wrap="square" rtlCol="0">
            <a:spAutoFit/>
          </a:bodyPr>
          <a:lstStyle/>
          <a:p>
            <a:pPr algn="ctr"/>
            <a:r>
              <a:rPr lang="de-AT" sz="4000" dirty="0">
                <a:solidFill>
                  <a:schemeClr val="tx1">
                    <a:lumMod val="75000"/>
                    <a:lumOff val="25000"/>
                  </a:schemeClr>
                </a:solidFill>
                <a:latin typeface="Arial" panose="020B0604020202020204" pitchFamily="34" charset="0"/>
                <a:cs typeface="Arial" panose="020B0604020202020204" pitchFamily="34" charset="0"/>
              </a:rPr>
              <a:t>= Arbeitsmarktpolitik</a:t>
            </a:r>
          </a:p>
        </p:txBody>
      </p:sp>
      <p:sp>
        <p:nvSpPr>
          <p:cNvPr id="6" name="Rechteck 5">
            <a:extLst>
              <a:ext uri="{FF2B5EF4-FFF2-40B4-BE49-F238E27FC236}">
                <a16:creationId xmlns:a16="http://schemas.microsoft.com/office/drawing/2014/main" id="{F67E3DCA-CFB3-4456-A71E-72C0CE210F6C}"/>
              </a:ext>
            </a:extLst>
          </p:cNvPr>
          <p:cNvSpPr/>
          <p:nvPr/>
        </p:nvSpPr>
        <p:spPr>
          <a:xfrm>
            <a:off x="1409700" y="2233499"/>
            <a:ext cx="4391026" cy="1200329"/>
          </a:xfrm>
          <a:prstGeom prst="rect">
            <a:avLst/>
          </a:prstGeom>
          <a:noFill/>
          <a:ln>
            <a:solidFill>
              <a:schemeClr val="tx1">
                <a:lumMod val="65000"/>
                <a:lumOff val="35000"/>
              </a:schemeClr>
            </a:solidFill>
          </a:ln>
        </p:spPr>
        <p:txBody>
          <a:bodyPr wrap="square">
            <a:spAutoFit/>
          </a:bodyPr>
          <a:lstStyle/>
          <a:p>
            <a:pPr algn="ctr"/>
            <a:r>
              <a:rPr lang="de-AT" b="1" dirty="0">
                <a:solidFill>
                  <a:schemeClr val="tx1">
                    <a:lumMod val="65000"/>
                    <a:lumOff val="35000"/>
                  </a:schemeClr>
                </a:solidFill>
                <a:latin typeface="Arial" panose="020B0604020202020204" pitchFamily="34" charset="0"/>
                <a:cs typeface="Arial" panose="020B0604020202020204" pitchFamily="34" charset="0"/>
              </a:rPr>
              <a:t>Verhinderung von Armut und Ausgrenzung</a:t>
            </a:r>
          </a:p>
          <a:p>
            <a:pPr algn="ctr"/>
            <a:r>
              <a:rPr lang="de-AT" b="1" dirty="0">
                <a:solidFill>
                  <a:schemeClr val="tx1">
                    <a:lumMod val="65000"/>
                    <a:lumOff val="35000"/>
                  </a:schemeClr>
                </a:solidFill>
                <a:latin typeface="Arial" panose="020B0604020202020204" pitchFamily="34" charset="0"/>
                <a:cs typeface="Arial" panose="020B0604020202020204" pitchFamily="34" charset="0"/>
              </a:rPr>
              <a:t>Verhinderung von Rückgang des Konsums</a:t>
            </a:r>
          </a:p>
        </p:txBody>
      </p:sp>
      <p:sp>
        <p:nvSpPr>
          <p:cNvPr id="8" name="Textfeld 7">
            <a:extLst>
              <a:ext uri="{FF2B5EF4-FFF2-40B4-BE49-F238E27FC236}">
                <a16:creationId xmlns:a16="http://schemas.microsoft.com/office/drawing/2014/main" id="{4A967E56-F330-4068-9138-E8B6DE0C73B8}"/>
              </a:ext>
            </a:extLst>
          </p:cNvPr>
          <p:cNvSpPr txBox="1"/>
          <p:nvPr/>
        </p:nvSpPr>
        <p:spPr>
          <a:xfrm>
            <a:off x="6391276" y="2230200"/>
            <a:ext cx="4392000" cy="1198800"/>
          </a:xfrm>
          <a:prstGeom prst="rect">
            <a:avLst/>
          </a:prstGeom>
          <a:noFill/>
          <a:ln>
            <a:solidFill>
              <a:schemeClr val="tx1">
                <a:lumMod val="65000"/>
                <a:lumOff val="35000"/>
              </a:schemeClr>
            </a:solidFill>
          </a:ln>
        </p:spPr>
        <p:txBody>
          <a:bodyPr wrap="square" rtlCol="0" anchor="ctr">
            <a:spAutoFit/>
          </a:bodyPr>
          <a:lstStyle/>
          <a:p>
            <a:pPr algn="ctr"/>
            <a:r>
              <a:rPr lang="de-AT" b="1" dirty="0">
                <a:solidFill>
                  <a:schemeClr val="tx1">
                    <a:lumMod val="65000"/>
                    <a:lumOff val="35000"/>
                  </a:schemeClr>
                </a:solidFill>
                <a:latin typeface="Arial" panose="020B0604020202020204" pitchFamily="34" charset="0"/>
                <a:cs typeface="Arial" panose="020B0604020202020204" pitchFamily="34" charset="0"/>
              </a:rPr>
              <a:t>Wiedereingliederung in den Arbeitsmarkt</a:t>
            </a:r>
          </a:p>
        </p:txBody>
      </p:sp>
      <p:sp>
        <p:nvSpPr>
          <p:cNvPr id="9" name="Textfeld 8">
            <a:extLst>
              <a:ext uri="{FF2B5EF4-FFF2-40B4-BE49-F238E27FC236}">
                <a16:creationId xmlns:a16="http://schemas.microsoft.com/office/drawing/2014/main" id="{76D0610E-2E9B-4EDD-B55B-FDBC0BF98F15}"/>
              </a:ext>
            </a:extLst>
          </p:cNvPr>
          <p:cNvSpPr txBox="1"/>
          <p:nvPr/>
        </p:nvSpPr>
        <p:spPr>
          <a:xfrm>
            <a:off x="8059420" y="3553127"/>
            <a:ext cx="2722880" cy="646331"/>
          </a:xfrm>
          <a:prstGeom prst="rect">
            <a:avLst/>
          </a:prstGeom>
          <a:solidFill>
            <a:srgbClr val="C00000"/>
          </a:solidFill>
          <a:ln>
            <a:noFill/>
          </a:ln>
        </p:spPr>
        <p:txBody>
          <a:bodyPr wrap="square" rtlCol="0">
            <a:spAutoFit/>
          </a:bodyPr>
          <a:lstStyle/>
          <a:p>
            <a:r>
              <a:rPr lang="de-AT" b="1" dirty="0">
                <a:solidFill>
                  <a:schemeClr val="bg1"/>
                </a:solidFill>
                <a:latin typeface="Arial" panose="020B0604020202020204" pitchFamily="34" charset="0"/>
                <a:cs typeface="Arial" panose="020B0604020202020204" pitchFamily="34" charset="0"/>
              </a:rPr>
              <a:t>Staat: </a:t>
            </a:r>
            <a:r>
              <a:rPr lang="de-AT" dirty="0">
                <a:solidFill>
                  <a:schemeClr val="bg1"/>
                </a:solidFill>
                <a:latin typeface="Arial" panose="020B0604020202020204" pitchFamily="34" charset="0"/>
                <a:cs typeface="Arial" panose="020B0604020202020204" pitchFamily="34" charset="0"/>
              </a:rPr>
              <a:t>Aufbau der Arbeitsvermittlung (AMS)</a:t>
            </a:r>
          </a:p>
        </p:txBody>
      </p:sp>
      <p:sp>
        <p:nvSpPr>
          <p:cNvPr id="10" name="Textfeld 9">
            <a:extLst>
              <a:ext uri="{FF2B5EF4-FFF2-40B4-BE49-F238E27FC236}">
                <a16:creationId xmlns:a16="http://schemas.microsoft.com/office/drawing/2014/main" id="{3D2F65D5-EF4E-4270-B3A8-81F74A038C09}"/>
              </a:ext>
            </a:extLst>
          </p:cNvPr>
          <p:cNvSpPr txBox="1"/>
          <p:nvPr/>
        </p:nvSpPr>
        <p:spPr>
          <a:xfrm>
            <a:off x="8059420" y="5527961"/>
            <a:ext cx="2753359" cy="923330"/>
          </a:xfrm>
          <a:prstGeom prst="rect">
            <a:avLst/>
          </a:prstGeom>
          <a:solidFill>
            <a:srgbClr val="277591"/>
          </a:solidFill>
          <a:ln>
            <a:solidFill>
              <a:srgbClr val="277591"/>
            </a:solidFill>
          </a:ln>
        </p:spPr>
        <p:txBody>
          <a:bodyPr wrap="square" rtlCol="0">
            <a:spAutoFit/>
          </a:bodyPr>
          <a:lstStyle/>
          <a:p>
            <a:r>
              <a:rPr lang="de-AT" b="1" dirty="0">
                <a:solidFill>
                  <a:schemeClr val="bg1"/>
                </a:solidFill>
                <a:latin typeface="Arial" panose="020B0604020202020204" pitchFamily="34" charset="0"/>
                <a:cs typeface="Arial" panose="020B0604020202020204" pitchFamily="34" charset="0"/>
              </a:rPr>
              <a:t>Betriebe: </a:t>
            </a:r>
            <a:r>
              <a:rPr lang="de-AT" dirty="0">
                <a:solidFill>
                  <a:schemeClr val="bg1"/>
                </a:solidFill>
                <a:latin typeface="Arial" panose="020B0604020202020204" pitchFamily="34" charset="0"/>
                <a:cs typeface="Arial" panose="020B0604020202020204" pitchFamily="34" charset="0"/>
              </a:rPr>
              <a:t>Anreize für Betriebe, Arbeitende aufzunehmen</a:t>
            </a:r>
          </a:p>
        </p:txBody>
      </p:sp>
      <p:sp>
        <p:nvSpPr>
          <p:cNvPr id="11" name="Textfeld 10">
            <a:extLst>
              <a:ext uri="{FF2B5EF4-FFF2-40B4-BE49-F238E27FC236}">
                <a16:creationId xmlns:a16="http://schemas.microsoft.com/office/drawing/2014/main" id="{6A870DDE-85B6-4028-B017-3D71E815AA96}"/>
              </a:ext>
            </a:extLst>
          </p:cNvPr>
          <p:cNvSpPr txBox="1"/>
          <p:nvPr/>
        </p:nvSpPr>
        <p:spPr>
          <a:xfrm>
            <a:off x="8059420" y="4263545"/>
            <a:ext cx="2753359" cy="1200329"/>
          </a:xfrm>
          <a:prstGeom prst="rect">
            <a:avLst/>
          </a:prstGeom>
          <a:solidFill>
            <a:srgbClr val="009A5C"/>
          </a:solidFill>
          <a:ln>
            <a:solidFill>
              <a:srgbClr val="009A5C"/>
            </a:solidFill>
          </a:ln>
        </p:spPr>
        <p:txBody>
          <a:bodyPr wrap="square" rtlCol="0">
            <a:spAutoFit/>
          </a:bodyPr>
          <a:lstStyle/>
          <a:p>
            <a:r>
              <a:rPr lang="de-AT" b="1" dirty="0">
                <a:solidFill>
                  <a:schemeClr val="bg1"/>
                </a:solidFill>
                <a:latin typeface="Arial" panose="020B0604020202020204" pitchFamily="34" charset="0"/>
                <a:cs typeface="Arial" panose="020B0604020202020204" pitchFamily="34" charset="0"/>
              </a:rPr>
              <a:t>Personen: </a:t>
            </a:r>
            <a:r>
              <a:rPr lang="de-AT" dirty="0">
                <a:solidFill>
                  <a:schemeClr val="bg1"/>
                </a:solidFill>
                <a:latin typeface="Arial" panose="020B0604020202020204" pitchFamily="34" charset="0"/>
                <a:cs typeface="Arial" panose="020B0604020202020204" pitchFamily="34" charset="0"/>
              </a:rPr>
              <a:t>Entlastung der Personen (Vereinbarkeit Familie – Beruf)</a:t>
            </a:r>
          </a:p>
        </p:txBody>
      </p:sp>
      <p:sp>
        <p:nvSpPr>
          <p:cNvPr id="12" name="Textfeld 11">
            <a:extLst>
              <a:ext uri="{FF2B5EF4-FFF2-40B4-BE49-F238E27FC236}">
                <a16:creationId xmlns:a16="http://schemas.microsoft.com/office/drawing/2014/main" id="{C1269940-53B3-4BE8-BE08-7BDC79357BE4}"/>
              </a:ext>
            </a:extLst>
          </p:cNvPr>
          <p:cNvSpPr txBox="1"/>
          <p:nvPr/>
        </p:nvSpPr>
        <p:spPr>
          <a:xfrm>
            <a:off x="1409700" y="3544228"/>
            <a:ext cx="2700000" cy="923330"/>
          </a:xfrm>
          <a:prstGeom prst="rect">
            <a:avLst/>
          </a:prstGeom>
          <a:solidFill>
            <a:srgbClr val="009A5C"/>
          </a:solidFill>
          <a:ln>
            <a:solidFill>
              <a:srgbClr val="009A5C"/>
            </a:solidFill>
          </a:ln>
        </p:spPr>
        <p:txBody>
          <a:bodyPr wrap="square" rtlCol="0">
            <a:spAutoFit/>
          </a:bodyPr>
          <a:lstStyle/>
          <a:p>
            <a:r>
              <a:rPr lang="de-AT" b="1" dirty="0">
                <a:solidFill>
                  <a:schemeClr val="bg1"/>
                </a:solidFill>
                <a:latin typeface="Arial" panose="020B0604020202020204" pitchFamily="34" charset="0"/>
                <a:cs typeface="Arial" panose="020B0604020202020204" pitchFamily="34" charset="0"/>
              </a:rPr>
              <a:t>Personen:</a:t>
            </a:r>
          </a:p>
          <a:p>
            <a:r>
              <a:rPr lang="de-AT" dirty="0">
                <a:solidFill>
                  <a:schemeClr val="bg1"/>
                </a:solidFill>
                <a:latin typeface="Arial" panose="020B0604020202020204" pitchFamily="34" charset="0"/>
                <a:cs typeface="Arial" panose="020B0604020202020204" pitchFamily="34" charset="0"/>
              </a:rPr>
              <a:t>Arbeitslosengeld</a:t>
            </a:r>
          </a:p>
          <a:p>
            <a:r>
              <a:rPr lang="de-AT" dirty="0">
                <a:solidFill>
                  <a:schemeClr val="bg1"/>
                </a:solidFill>
                <a:latin typeface="Arial" panose="020B0604020202020204" pitchFamily="34" charset="0"/>
                <a:cs typeface="Arial" panose="020B0604020202020204" pitchFamily="34" charset="0"/>
              </a:rPr>
              <a:t>Kurzarbeit</a:t>
            </a:r>
          </a:p>
        </p:txBody>
      </p:sp>
      <p:sp>
        <p:nvSpPr>
          <p:cNvPr id="13" name="Textfeld 12">
            <a:extLst>
              <a:ext uri="{FF2B5EF4-FFF2-40B4-BE49-F238E27FC236}">
                <a16:creationId xmlns:a16="http://schemas.microsoft.com/office/drawing/2014/main" id="{321A2856-3CB4-4EAB-A6BE-E229E183C531}"/>
              </a:ext>
            </a:extLst>
          </p:cNvPr>
          <p:cNvSpPr txBox="1"/>
          <p:nvPr/>
        </p:nvSpPr>
        <p:spPr>
          <a:xfrm>
            <a:off x="1409700" y="4540544"/>
            <a:ext cx="2700000" cy="923330"/>
          </a:xfrm>
          <a:prstGeom prst="rect">
            <a:avLst/>
          </a:prstGeom>
          <a:solidFill>
            <a:srgbClr val="277591"/>
          </a:solidFill>
          <a:ln>
            <a:solidFill>
              <a:srgbClr val="277591"/>
            </a:solidFill>
          </a:ln>
        </p:spPr>
        <p:txBody>
          <a:bodyPr wrap="square" rtlCol="0">
            <a:spAutoFit/>
          </a:bodyPr>
          <a:lstStyle/>
          <a:p>
            <a:r>
              <a:rPr lang="de-AT" b="1" dirty="0">
                <a:solidFill>
                  <a:schemeClr val="bg1"/>
                </a:solidFill>
                <a:latin typeface="Arial" panose="020B0604020202020204" pitchFamily="34" charset="0"/>
                <a:cs typeface="Arial" panose="020B0604020202020204" pitchFamily="34" charset="0"/>
              </a:rPr>
              <a:t>Betriebe:</a:t>
            </a:r>
            <a:endParaRPr lang="de-AT" dirty="0">
              <a:solidFill>
                <a:schemeClr val="bg1"/>
              </a:solidFill>
              <a:latin typeface="Arial" panose="020B0604020202020204" pitchFamily="34" charset="0"/>
              <a:cs typeface="Arial" panose="020B0604020202020204" pitchFamily="34" charset="0"/>
            </a:endParaRPr>
          </a:p>
          <a:p>
            <a:r>
              <a:rPr lang="de-AT" dirty="0">
                <a:solidFill>
                  <a:schemeClr val="bg1"/>
                </a:solidFill>
                <a:latin typeface="Arial" panose="020B0604020202020204" pitchFamily="34" charset="0"/>
                <a:cs typeface="Arial" panose="020B0604020202020204" pitchFamily="34" charset="0"/>
              </a:rPr>
              <a:t>Verhinderung von Firmenpleiten</a:t>
            </a:r>
          </a:p>
        </p:txBody>
      </p:sp>
      <p:sp>
        <p:nvSpPr>
          <p:cNvPr id="20" name="Pfeil: gebogen 19">
            <a:extLst>
              <a:ext uri="{FF2B5EF4-FFF2-40B4-BE49-F238E27FC236}">
                <a16:creationId xmlns:a16="http://schemas.microsoft.com/office/drawing/2014/main" id="{C97F4198-3DC3-496E-9AF0-75947FA2E00E}"/>
              </a:ext>
            </a:extLst>
          </p:cNvPr>
          <p:cNvSpPr/>
          <p:nvPr/>
        </p:nvSpPr>
        <p:spPr>
          <a:xfrm rot="10800000">
            <a:off x="4152886" y="3433827"/>
            <a:ext cx="723913" cy="1763464"/>
          </a:xfrm>
          <a:prstGeom prst="bentArrow">
            <a:avLst>
              <a:gd name="adj1" fmla="val 25000"/>
              <a:gd name="adj2" fmla="val 25000"/>
              <a:gd name="adj3" fmla="val 25000"/>
              <a:gd name="adj4" fmla="val 7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latin typeface="Arial" panose="020B0604020202020204" pitchFamily="34" charset="0"/>
              <a:cs typeface="Arial" panose="020B0604020202020204" pitchFamily="34" charset="0"/>
            </a:endParaRPr>
          </a:p>
        </p:txBody>
      </p:sp>
      <p:sp>
        <p:nvSpPr>
          <p:cNvPr id="2" name="Pfeil: gebogen 1">
            <a:extLst>
              <a:ext uri="{FF2B5EF4-FFF2-40B4-BE49-F238E27FC236}">
                <a16:creationId xmlns:a16="http://schemas.microsoft.com/office/drawing/2014/main" id="{BF05C80F-EC49-409B-BA21-A9B41F05F3E9}"/>
              </a:ext>
            </a:extLst>
          </p:cNvPr>
          <p:cNvSpPr/>
          <p:nvPr/>
        </p:nvSpPr>
        <p:spPr>
          <a:xfrm rot="10800000">
            <a:off x="4152888" y="3433827"/>
            <a:ext cx="723911" cy="722130"/>
          </a:xfrm>
          <a:prstGeom prst="bentArrow">
            <a:avLst>
              <a:gd name="adj1" fmla="val 25000"/>
              <a:gd name="adj2" fmla="val 25000"/>
              <a:gd name="adj3" fmla="val 25000"/>
              <a:gd name="adj4" fmla="val 7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latin typeface="Arial" panose="020B0604020202020204" pitchFamily="34" charset="0"/>
              <a:cs typeface="Arial" panose="020B0604020202020204" pitchFamily="34" charset="0"/>
            </a:endParaRPr>
          </a:p>
        </p:txBody>
      </p:sp>
      <p:sp>
        <p:nvSpPr>
          <p:cNvPr id="3" name="Pfeil: gebogen 2">
            <a:extLst>
              <a:ext uri="{FF2B5EF4-FFF2-40B4-BE49-F238E27FC236}">
                <a16:creationId xmlns:a16="http://schemas.microsoft.com/office/drawing/2014/main" id="{BE182850-E670-47B0-A31F-B9DDD6016334}"/>
              </a:ext>
            </a:extLst>
          </p:cNvPr>
          <p:cNvSpPr/>
          <p:nvPr/>
        </p:nvSpPr>
        <p:spPr>
          <a:xfrm rot="10800000" flipH="1">
            <a:off x="7335509" y="3433827"/>
            <a:ext cx="723911" cy="646332"/>
          </a:xfrm>
          <a:prstGeom prst="bentArrow">
            <a:avLst>
              <a:gd name="adj1" fmla="val 25000"/>
              <a:gd name="adj2" fmla="val 25000"/>
              <a:gd name="adj3" fmla="val 25000"/>
              <a:gd name="adj4" fmla="val 7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latin typeface="Arial" panose="020B0604020202020204" pitchFamily="34" charset="0"/>
              <a:cs typeface="Arial" panose="020B0604020202020204" pitchFamily="34" charset="0"/>
            </a:endParaRPr>
          </a:p>
        </p:txBody>
      </p:sp>
      <p:sp>
        <p:nvSpPr>
          <p:cNvPr id="14" name="Pfeil: gebogen 13">
            <a:extLst>
              <a:ext uri="{FF2B5EF4-FFF2-40B4-BE49-F238E27FC236}">
                <a16:creationId xmlns:a16="http://schemas.microsoft.com/office/drawing/2014/main" id="{4A746964-7291-43C2-BFB4-8348075DD9EF}"/>
              </a:ext>
            </a:extLst>
          </p:cNvPr>
          <p:cNvSpPr/>
          <p:nvPr/>
        </p:nvSpPr>
        <p:spPr>
          <a:xfrm rot="10800000" flipH="1">
            <a:off x="7335507" y="3448300"/>
            <a:ext cx="723913" cy="1578514"/>
          </a:xfrm>
          <a:prstGeom prst="bentArrow">
            <a:avLst>
              <a:gd name="adj1" fmla="val 25000"/>
              <a:gd name="adj2" fmla="val 25000"/>
              <a:gd name="adj3" fmla="val 25000"/>
              <a:gd name="adj4" fmla="val 7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latin typeface="Arial" panose="020B0604020202020204" pitchFamily="34" charset="0"/>
              <a:cs typeface="Arial" panose="020B0604020202020204" pitchFamily="34" charset="0"/>
            </a:endParaRPr>
          </a:p>
        </p:txBody>
      </p:sp>
      <p:sp>
        <p:nvSpPr>
          <p:cNvPr id="15" name="Pfeil: gebogen 14">
            <a:extLst>
              <a:ext uri="{FF2B5EF4-FFF2-40B4-BE49-F238E27FC236}">
                <a16:creationId xmlns:a16="http://schemas.microsoft.com/office/drawing/2014/main" id="{DAD3B474-B1EE-407B-9AB2-88560F8FDC50}"/>
              </a:ext>
            </a:extLst>
          </p:cNvPr>
          <p:cNvSpPr/>
          <p:nvPr/>
        </p:nvSpPr>
        <p:spPr>
          <a:xfrm rot="10800000" flipH="1">
            <a:off x="7335490" y="4263545"/>
            <a:ext cx="723913" cy="1941760"/>
          </a:xfrm>
          <a:prstGeom prst="bentArrow">
            <a:avLst>
              <a:gd name="adj1" fmla="val 25000"/>
              <a:gd name="adj2" fmla="val 25000"/>
              <a:gd name="adj3" fmla="val 25000"/>
              <a:gd name="adj4" fmla="val 7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138710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Words>
  <Application>Microsoft Office PowerPoint</Application>
  <PresentationFormat>Breitbild</PresentationFormat>
  <Paragraphs>29</Paragraphs>
  <Slides>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vt:i4>
      </vt:variant>
    </vt:vector>
  </HeadingPairs>
  <TitlesOfParts>
    <vt:vector size="9" baseType="lpstr">
      <vt:lpstr>Arial</vt:lpstr>
      <vt:lpstr>Calibri</vt:lpstr>
      <vt:lpstr>Calibri Light</vt:lpstr>
      <vt:lpstr>Times New Roman</vt:lpstr>
      <vt:lpstr>Office</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Wolfgang Kreutzer</dc:creator>
  <cp:lastModifiedBy>Johanna Anich</cp:lastModifiedBy>
  <cp:revision>30</cp:revision>
  <dcterms:created xsi:type="dcterms:W3CDTF">2020-06-30T03:46:40Z</dcterms:created>
  <dcterms:modified xsi:type="dcterms:W3CDTF">2026-08-31T08:56:27Z</dcterms:modified>
</cp:coreProperties>
</file>