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88" r:id="rId3"/>
    <p:sldId id="289" r:id="rId4"/>
    <p:sldId id="290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A9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18"/>
    <p:restoredTop sz="94743"/>
  </p:normalViewPr>
  <p:slideViewPr>
    <p:cSldViewPr snapToGrid="0" snapToObjects="1">
      <p:cViewPr varScale="1">
        <p:scale>
          <a:sx n="96" d="100"/>
          <a:sy n="96" d="100"/>
        </p:scale>
        <p:origin x="226" y="77"/>
      </p:cViewPr>
      <p:guideLst>
        <p:guide orient="horz" pos="4156"/>
        <p:guide pos="21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74CDDF-4358-2C45-9838-0B1B6FA8BD44}" type="datetimeFigureOut">
              <a:rPr lang="de-DE" smtClean="0"/>
              <a:t>31.08.2026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9193F4-F389-3F40-A19E-5225272A2C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7998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484C6F-F82E-F54D-A021-7F8DB326DF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6298D2D-CAD7-2340-9664-DB4E28AB19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7F635B-B5E8-E548-AB86-F5CF1521E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C3856-D2C4-46DB-8BDD-AC4ECC9ED030}" type="datetime1">
              <a:rPr lang="de-DE" smtClean="0"/>
              <a:t>31.08.2026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EA3523-B46C-8242-8582-E0F6E0FED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EA0C281-5DD3-AF47-B84C-6FE70532A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0220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5824F4-8F89-D242-B422-9DA81D2BE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06E7DC9-F8A5-2749-BE50-A1A10A88F9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8116B62-BC54-014A-8D39-4EB6253BB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F9AAE-0F1A-480C-8370-41F7C63D59D1}" type="datetime1">
              <a:rPr lang="de-DE" smtClean="0"/>
              <a:t>31.08.2026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75911B3-1C7A-6449-B4EC-DF1B1D79D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6634C53-CDE3-954E-9477-875AEBB6D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2469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34BFCE8-CCDF-7744-A36E-B80CB24B9E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FF0F4FA-A3C5-4F44-B274-55C48951A0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8168655-BAD1-EE42-BF1B-BEDCD83FC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D6D25-C00F-431D-9089-52D07EAD9BB2}" type="datetime1">
              <a:rPr lang="de-DE" smtClean="0"/>
              <a:t>31.08.2026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7952CF8-D997-394A-B0CE-3FCDECDD4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5EAFBD9-0BD3-314C-9BE9-69CF7FC66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3966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7DD0E7-4BDA-774A-A922-D41199C94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8DEE86C-B223-764F-9453-63A8E765CB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219AB-B7BF-6E4E-8BD2-8C03B7EFF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26BB1-6C09-43CD-963E-B0A04F9C2D64}" type="datetime1">
              <a:rPr lang="de-DE" smtClean="0"/>
              <a:t>31.08.2026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0D29EBC-83FF-8B46-8B12-F0772CDD3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B8E12C-F6ED-4144-AF4B-B9EBD9C76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9687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F72AD-2554-3C48-80BD-8272DFB1B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6A03880-B5DF-C845-8855-4FE0D18F5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D02598-231D-4E46-B538-D378B4DBB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F0A49-84DE-4E1D-BD31-6C4EC0E2A1FB}" type="datetime1">
              <a:rPr lang="de-DE" smtClean="0"/>
              <a:t>31.08.2026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2F438A6-08BA-A940-8934-514040E26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1314614-8463-FD4E-BC9E-073CC8611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2029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9E179C-9BD4-8840-897B-7E48B01D8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88FEA19-66DF-2148-A80B-FF64256064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4FEAC2A-4CBF-9A4A-84A4-73C5B5332D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7B93238-A131-6F4C-93B6-E4E41C1ED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88BB6-6344-42E2-B16D-6FCAF73FCE47}" type="datetime1">
              <a:rPr lang="de-DE" smtClean="0"/>
              <a:t>31.08.2026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607457A-C06E-894F-966E-B26439655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4978020-8614-8047-B9AF-AE08C97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882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A40B0E-D4A1-C74C-9DED-BEAD2CACE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38E30C7-E16C-8243-9126-8C988CA74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F403F54-44DE-334B-B4B0-5EEBFC727F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21D8C70-DA41-8342-AF45-37F3B576C6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6749F39-972F-444C-BD80-D4EB22DA74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E7A4333-B9E7-284D-AC7A-7954DC49B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842D-BBB1-4F76-A042-BE9974DB4F88}" type="datetime1">
              <a:rPr lang="de-DE" smtClean="0"/>
              <a:t>31.08.2026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449A481-8BEC-A941-98C5-67E550A5C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C1936A9-77A5-D546-AA00-E66DBA441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0879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859E34-E24D-3243-A77C-EE0B82BD3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B6C1326-EF6F-4341-9273-873B04C79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0D69-1D95-407B-B534-2D72B0B6BCBC}" type="datetime1">
              <a:rPr lang="de-DE" smtClean="0"/>
              <a:t>31.08.2026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15EFE91-3BB4-2B41-8834-8B61A7ACC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1ADE3DB-1E35-1342-9407-D0099A884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4233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CCB9050-41C6-694A-B248-82AB5123F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246C4-B50A-4649-9F87-8AFE1D7BCB6F}" type="datetime1">
              <a:rPr lang="de-DE" smtClean="0"/>
              <a:t>31.08.2026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CF12135-050A-6B49-A7F2-87508E193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32E9075-D9F0-3440-9CD4-F212F7029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9490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B9991B-A75B-D040-9E91-FD1AD8AEC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C6979B-79E0-E349-9F35-F556DEDCA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F294F05-BDA5-A84A-A0D4-3F7BDC9F33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825343C-CA83-8042-9541-A4D9ED5C8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7EA87-22FB-4819-A8C2-B66933A56C61}" type="datetime1">
              <a:rPr lang="de-DE" smtClean="0"/>
              <a:t>31.08.2026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F951AAF-817D-AD43-851A-07DD4C61A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1556877-A076-364A-97E0-92BA1CF63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2494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BEACE6-FCC1-5F43-850C-B2047E587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578BCB7-9253-C445-86D6-A20714823F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19DBC43-ECC9-8B4D-BE23-E49DF74E2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EB40FFE-2EFC-C648-A1A6-D4333B650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709-CF71-4FD5-A6F8-21511D17E9A1}" type="datetime1">
              <a:rPr lang="de-DE" smtClean="0"/>
              <a:t>31.08.2026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38D8D7B-02CB-F64B-921E-910DDFBC4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7FDE9F1-3CDC-5547-8A64-13716A2B3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8885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87C675C-E75A-3E4A-8DC2-9283299B6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2101659-CCF1-9E45-AD1B-6179BC9B8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7991FD-0140-7445-9720-6E057C22E0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A2DA9-8A9D-4A43-ACEF-AE0E0177E11A}" type="datetime1">
              <a:rPr lang="de-DE" smtClean="0"/>
              <a:t>31.08.2026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0855C3-3A65-E248-B005-A790D639AC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4AFFAF-D671-1648-A686-F3A916BA9B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8C118-F3CA-134E-B1BE-D13545587C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823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ahmen 10"/>
          <p:cNvSpPr/>
          <p:nvPr/>
        </p:nvSpPr>
        <p:spPr>
          <a:xfrm>
            <a:off x="3133725" y="967105"/>
            <a:ext cx="5924550" cy="4394835"/>
          </a:xfrm>
          <a:prstGeom prst="frame">
            <a:avLst/>
          </a:prstGeom>
          <a:solidFill>
            <a:srgbClr val="D402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AT"/>
          </a:p>
        </p:txBody>
      </p:sp>
      <p:sp>
        <p:nvSpPr>
          <p:cNvPr id="25" name="Textfeld 28"/>
          <p:cNvSpPr txBox="1"/>
          <p:nvPr/>
        </p:nvSpPr>
        <p:spPr>
          <a:xfrm>
            <a:off x="3133725" y="5362575"/>
            <a:ext cx="5924550" cy="919984"/>
          </a:xfrm>
          <a:prstGeom prst="rect">
            <a:avLst/>
          </a:prstGeom>
          <a:solidFill>
            <a:srgbClr val="67B24C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  <a:tabLst>
                <a:tab pos="180975" algn="l"/>
              </a:tabLst>
            </a:pPr>
            <a:r>
              <a:rPr lang="de-AT" sz="2600" b="1" dirty="0">
                <a:solidFill>
                  <a:srgbClr val="FFFFFF"/>
                </a:solidFill>
                <a:effectLst/>
                <a:latin typeface="Arial"/>
                <a:ea typeface="Times New Roman"/>
              </a:rPr>
              <a:t>  Digitalisierung verändert 	Produktion und Dienstleistungen</a:t>
            </a:r>
            <a:endParaRPr lang="de-AT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26" name="Textfeld 19"/>
          <p:cNvSpPr txBox="1"/>
          <p:nvPr/>
        </p:nvSpPr>
        <p:spPr>
          <a:xfrm>
            <a:off x="3133725" y="4841240"/>
            <a:ext cx="5765800" cy="520700"/>
          </a:xfrm>
          <a:prstGeom prst="rect">
            <a:avLst/>
          </a:prstGeom>
          <a:solidFill>
            <a:srgbClr val="D4021D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de-AT" sz="2600" b="1" dirty="0">
                <a:solidFill>
                  <a:srgbClr val="FFFFFF"/>
                </a:solidFill>
                <a:effectLst/>
                <a:latin typeface="Arial"/>
                <a:ea typeface="Times New Roman"/>
              </a:rPr>
              <a:t>  </a:t>
            </a:r>
            <a:r>
              <a:rPr lang="de-AT" sz="2600" b="1" dirty="0">
                <a:solidFill>
                  <a:srgbClr val="FFFFFF"/>
                </a:solidFill>
                <a:latin typeface="Arial"/>
                <a:ea typeface="Times New Roman"/>
              </a:rPr>
              <a:t>Herstellung 4.0</a:t>
            </a:r>
            <a:r>
              <a:rPr lang="de-AT" sz="2600" b="1" dirty="0">
                <a:solidFill>
                  <a:srgbClr val="FFFFFF"/>
                </a:solidFill>
                <a:effectLst/>
                <a:latin typeface="Arial"/>
                <a:ea typeface="Times New Roman"/>
              </a:rPr>
              <a:t>: </a:t>
            </a:r>
            <a:endParaRPr lang="de-AT" sz="12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27" name="Grafik 2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52" y="0"/>
            <a:ext cx="2002155" cy="1001395"/>
          </a:xfrm>
          <a:prstGeom prst="rect">
            <a:avLst/>
          </a:prstGeom>
        </p:spPr>
      </p:pic>
      <p:sp>
        <p:nvSpPr>
          <p:cNvPr id="28" name="Textfeld 29"/>
          <p:cNvSpPr txBox="1"/>
          <p:nvPr/>
        </p:nvSpPr>
        <p:spPr>
          <a:xfrm>
            <a:off x="8415972" y="335597"/>
            <a:ext cx="3746500" cy="3302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AT" sz="1000">
                <a:solidFill>
                  <a:srgbClr val="000000"/>
                </a:solidFill>
                <a:effectLst/>
                <a:latin typeface="Arial"/>
                <a:ea typeface="Times New Roman"/>
              </a:rPr>
              <a:t>Reihe: Unterrichtsbeispiele zur sozioökonomischen Bildung</a:t>
            </a:r>
            <a:endParaRPr lang="de-AT" sz="1200">
              <a:effectLst/>
              <a:latin typeface="Times New Roman"/>
              <a:ea typeface="Times New Roman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F4E0FCB-70A5-6829-819E-6DB0DE3BD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454" y="1496061"/>
            <a:ext cx="4903003" cy="334518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3FEA6A1-383D-4A47-D649-F1E14199845A}"/>
              </a:ext>
            </a:extLst>
          </p:cNvPr>
          <p:cNvSpPr txBox="1"/>
          <p:nvPr/>
        </p:nvSpPr>
        <p:spPr>
          <a:xfrm>
            <a:off x="89730" y="6395376"/>
            <a:ext cx="10406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600" b="1" dirty="0"/>
              <a:t>I N S E R T – Projektnetzwerk (Hrsg.) (2020): </a:t>
            </a:r>
            <a:r>
              <a:rPr lang="de-DE" sz="600" b="1" dirty="0"/>
              <a:t>Herstellung 4.0: Digitalisierung verändert Produktion und Dienstleistungen. Wien.</a:t>
            </a:r>
            <a:r>
              <a:rPr lang="de-AT" sz="600" b="1" dirty="0"/>
              <a:t> </a:t>
            </a:r>
            <a:endParaRPr lang="de-AT" sz="600" dirty="0"/>
          </a:p>
          <a:p>
            <a:r>
              <a:rPr lang="en-GB" sz="600" dirty="0"/>
              <a:t>CC-BY-NC-SA</a:t>
            </a:r>
            <a:endParaRPr lang="de-AT" sz="600" dirty="0"/>
          </a:p>
          <a:p>
            <a:r>
              <a:rPr lang="de-AT" sz="600" dirty="0"/>
              <a:t>insert.schule.at</a:t>
            </a:r>
          </a:p>
        </p:txBody>
      </p:sp>
    </p:spTree>
    <p:extLst>
      <p:ext uri="{BB962C8B-B14F-4D97-AF65-F5344CB8AC3E}">
        <p14:creationId xmlns:p14="http://schemas.microsoft.com/office/powerpoint/2010/main" val="1092276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58201F3A-1D19-ED42-BE38-E59817954006}"/>
              </a:ext>
            </a:extLst>
          </p:cNvPr>
          <p:cNvSpPr txBox="1"/>
          <p:nvPr/>
        </p:nvSpPr>
        <p:spPr>
          <a:xfrm>
            <a:off x="409902" y="541486"/>
            <a:ext cx="11782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5CA9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Schritt: beschreiben</a:t>
            </a:r>
          </a:p>
        </p:txBody>
      </p:sp>
      <p:sp>
        <p:nvSpPr>
          <p:cNvPr id="92" name="Textfeld 91">
            <a:extLst>
              <a:ext uri="{FF2B5EF4-FFF2-40B4-BE49-F238E27FC236}">
                <a16:creationId xmlns:a16="http://schemas.microsoft.com/office/drawing/2014/main" id="{010F6A63-6D2E-9C4F-9DDD-2380F3B94C34}"/>
              </a:ext>
            </a:extLst>
          </p:cNvPr>
          <p:cNvSpPr txBox="1"/>
          <p:nvPr/>
        </p:nvSpPr>
        <p:spPr>
          <a:xfrm>
            <a:off x="520262" y="1160100"/>
            <a:ext cx="3570890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Was wird dargestellt?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Was fällt besonders auf?</a:t>
            </a:r>
          </a:p>
          <a:p>
            <a:pPr>
              <a:lnSpc>
                <a:spcPct val="150000"/>
              </a:lnSpc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DD693AD-24C5-5848-9F4D-C0EC9C6CE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0725" y="6281262"/>
            <a:ext cx="569050" cy="273856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773C8667-F12C-8E40-8F92-C73CF48DBF75}"/>
              </a:ext>
            </a:extLst>
          </p:cNvPr>
          <p:cNvSpPr txBox="1"/>
          <p:nvPr/>
        </p:nvSpPr>
        <p:spPr>
          <a:xfrm>
            <a:off x="9871525" y="6281262"/>
            <a:ext cx="1219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gefördert von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60E896E-9FDF-5547-9ACD-7428CAC07B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35" y="5891034"/>
            <a:ext cx="1627368" cy="813684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>
          <a:xfrm>
            <a:off x="9109525" y="166984"/>
            <a:ext cx="2743200" cy="365125"/>
          </a:xfrm>
        </p:spPr>
        <p:txBody>
          <a:bodyPr/>
          <a:lstStyle/>
          <a:p>
            <a:fld id="{63D8C118-F3CA-134E-B1BE-D13545587C70}" type="slidenum">
              <a:rPr lang="de-DE" smtClean="0"/>
              <a:t>2</a:t>
            </a:fld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713" y="952900"/>
            <a:ext cx="6096012" cy="4572009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5115910" y="5614035"/>
            <a:ext cx="58411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1200" dirty="0"/>
              <a:t>Quelle: Möller, Christian (2018) https://www.cloud-science.de</a:t>
            </a:r>
          </a:p>
        </p:txBody>
      </p:sp>
    </p:spTree>
    <p:extLst>
      <p:ext uri="{BB962C8B-B14F-4D97-AF65-F5344CB8AC3E}">
        <p14:creationId xmlns:p14="http://schemas.microsoft.com/office/powerpoint/2010/main" val="304156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58201F3A-1D19-ED42-BE38-E59817954006}"/>
              </a:ext>
            </a:extLst>
          </p:cNvPr>
          <p:cNvSpPr txBox="1"/>
          <p:nvPr/>
        </p:nvSpPr>
        <p:spPr>
          <a:xfrm>
            <a:off x="409903" y="541486"/>
            <a:ext cx="5171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5CA9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Schritt: erfassen der Aussage</a:t>
            </a:r>
          </a:p>
        </p:txBody>
      </p:sp>
      <p:sp>
        <p:nvSpPr>
          <p:cNvPr id="92" name="Textfeld 91">
            <a:extLst>
              <a:ext uri="{FF2B5EF4-FFF2-40B4-BE49-F238E27FC236}">
                <a16:creationId xmlns:a16="http://schemas.microsoft.com/office/drawing/2014/main" id="{010F6A63-6D2E-9C4F-9DDD-2380F3B94C34}"/>
              </a:ext>
            </a:extLst>
          </p:cNvPr>
          <p:cNvSpPr txBox="1"/>
          <p:nvPr/>
        </p:nvSpPr>
        <p:spPr>
          <a:xfrm>
            <a:off x="520261" y="1116967"/>
            <a:ext cx="4248807" cy="253402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Welches Problem wird dargestellt? Woran wird Kritik geübt?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Was ist das Außergewöhnliche,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das hier dargestellt wird?</a:t>
            </a:r>
          </a:p>
          <a:p>
            <a:pPr>
              <a:lnSpc>
                <a:spcPct val="150000"/>
              </a:lnSpc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DD693AD-24C5-5848-9F4D-C0EC9C6CE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0725" y="6281262"/>
            <a:ext cx="569050" cy="273856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773C8667-F12C-8E40-8F92-C73CF48DBF75}"/>
              </a:ext>
            </a:extLst>
          </p:cNvPr>
          <p:cNvSpPr txBox="1"/>
          <p:nvPr/>
        </p:nvSpPr>
        <p:spPr>
          <a:xfrm>
            <a:off x="9871525" y="6281262"/>
            <a:ext cx="1219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gefördert von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60E896E-9FDF-5547-9ACD-7428CAC07B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35" y="5891034"/>
            <a:ext cx="1627368" cy="813684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>
          <a:xfrm>
            <a:off x="9109525" y="166984"/>
            <a:ext cx="2743200" cy="365125"/>
          </a:xfrm>
        </p:spPr>
        <p:txBody>
          <a:bodyPr/>
          <a:lstStyle/>
          <a:p>
            <a:fld id="{63D8C118-F3CA-134E-B1BE-D13545587C70}" type="slidenum">
              <a:rPr lang="de-DE" smtClean="0"/>
              <a:t>3</a:t>
            </a:fld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713" y="937618"/>
            <a:ext cx="6096012" cy="4572009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5115910" y="5598753"/>
            <a:ext cx="58411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1200" dirty="0"/>
              <a:t>Quelle: Möller, Christian (2018) https://www.cloud-science.de</a:t>
            </a:r>
          </a:p>
        </p:txBody>
      </p:sp>
    </p:spTree>
    <p:extLst>
      <p:ext uri="{BB962C8B-B14F-4D97-AF65-F5344CB8AC3E}">
        <p14:creationId xmlns:p14="http://schemas.microsoft.com/office/powerpoint/2010/main" val="1294504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58201F3A-1D19-ED42-BE38-E59817954006}"/>
              </a:ext>
            </a:extLst>
          </p:cNvPr>
          <p:cNvSpPr txBox="1"/>
          <p:nvPr/>
        </p:nvSpPr>
        <p:spPr>
          <a:xfrm>
            <a:off x="409903" y="541486"/>
            <a:ext cx="4359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5CA9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Schritt: beurteilen</a:t>
            </a:r>
          </a:p>
        </p:txBody>
      </p:sp>
      <p:sp>
        <p:nvSpPr>
          <p:cNvPr id="92" name="Textfeld 91">
            <a:extLst>
              <a:ext uri="{FF2B5EF4-FFF2-40B4-BE49-F238E27FC236}">
                <a16:creationId xmlns:a16="http://schemas.microsoft.com/office/drawing/2014/main" id="{010F6A63-6D2E-9C4F-9DDD-2380F3B94C34}"/>
              </a:ext>
            </a:extLst>
          </p:cNvPr>
          <p:cNvSpPr txBox="1"/>
          <p:nvPr/>
        </p:nvSpPr>
        <p:spPr>
          <a:xfrm>
            <a:off x="520262" y="1214432"/>
            <a:ext cx="4248807" cy="216982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Ist die Kritik an der Verwendung neuer Produktionsweisen berechtigt?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Wie wirkt die Karikatur auf dich?</a:t>
            </a:r>
          </a:p>
          <a:p>
            <a:pPr>
              <a:lnSpc>
                <a:spcPct val="150000"/>
              </a:lnSpc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DD693AD-24C5-5848-9F4D-C0EC9C6CE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0725" y="6281262"/>
            <a:ext cx="569050" cy="273856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773C8667-F12C-8E40-8F92-C73CF48DBF75}"/>
              </a:ext>
            </a:extLst>
          </p:cNvPr>
          <p:cNvSpPr txBox="1"/>
          <p:nvPr/>
        </p:nvSpPr>
        <p:spPr>
          <a:xfrm>
            <a:off x="9871525" y="6281262"/>
            <a:ext cx="1219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gefördert von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60E896E-9FDF-5547-9ACD-7428CAC07B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35" y="5891034"/>
            <a:ext cx="1627368" cy="813684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>
          <a:xfrm>
            <a:off x="9109525" y="166984"/>
            <a:ext cx="2743200" cy="365125"/>
          </a:xfrm>
        </p:spPr>
        <p:txBody>
          <a:bodyPr/>
          <a:lstStyle/>
          <a:p>
            <a:fld id="{63D8C118-F3CA-134E-B1BE-D13545587C70}" type="slidenum">
              <a:rPr lang="de-DE" smtClean="0"/>
              <a:t>4</a:t>
            </a:fld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713" y="952900"/>
            <a:ext cx="6096012" cy="4572009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5115910" y="5614035"/>
            <a:ext cx="58411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1200" dirty="0"/>
              <a:t>Quelle: Möller, Christian (2018) https://www.cloud-science.de</a:t>
            </a:r>
          </a:p>
        </p:txBody>
      </p:sp>
    </p:spTree>
    <p:extLst>
      <p:ext uri="{BB962C8B-B14F-4D97-AF65-F5344CB8AC3E}">
        <p14:creationId xmlns:p14="http://schemas.microsoft.com/office/powerpoint/2010/main" val="2701546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</Words>
  <Application>Microsoft Office PowerPoint</Application>
  <PresentationFormat>Breitbild</PresentationFormat>
  <Paragraphs>24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Andreas Lehner</dc:creator>
  <cp:lastModifiedBy>Johanna Anich</cp:lastModifiedBy>
  <cp:revision>82</cp:revision>
  <dcterms:created xsi:type="dcterms:W3CDTF">2018-09-11T12:05:00Z</dcterms:created>
  <dcterms:modified xsi:type="dcterms:W3CDTF">2026-08-31T08:57:10Z</dcterms:modified>
</cp:coreProperties>
</file>