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5C"/>
    <a:srgbClr val="E98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Helle Formatvorlage 3 - Akz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75" autoAdjust="0"/>
    <p:restoredTop sz="94660"/>
  </p:normalViewPr>
  <p:slideViewPr>
    <p:cSldViewPr snapToGrid="0">
      <p:cViewPr varScale="1">
        <p:scale>
          <a:sx n="272" d="100"/>
          <a:sy n="272" d="100"/>
        </p:scale>
        <p:origin x="64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BD4F8-8C4C-481D-840A-2B27528C2D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948B434-F6B4-473B-8DE8-14D3BB2F97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69EA2D-9372-4084-BC68-55552244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A93238-29A4-4CBA-A530-3D92D6D0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32545C-4D1D-4E43-90D7-652F29899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0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6E285-D615-41F3-A158-E7D6D2B5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68718A-3B7E-4213-928F-82E538531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584D54-8242-4872-87AF-36CCAD9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FD80B3-76D0-4D70-8DF4-87E32677B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F5B8AF-686A-4ACE-AC23-B6F11CEA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246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3351DB9-FCF3-40BB-831C-F08E598CE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FE2BCC5-FD37-401B-A4DF-CC25B094C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B295DB-AA60-4DD8-B6EF-15AB92786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16B3FF-1CC2-46DF-837A-D8528AE5E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6F5341-E7BF-434F-A6AB-CAB07AEC8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673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94763-1DB3-4984-B03F-26DCBCA04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D772F7-8929-4034-BB62-625F82E72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DF868A-79AE-4CC5-878A-D133DAD8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AFE70F-6065-4F01-B96A-A9D0375A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E2B887-934F-4DE1-B826-7796F5C5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48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CE601D-BF60-478E-B1D4-DE474DFCF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220964-BD97-45E4-8DFA-EF996876C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33C5A28-82EC-4476-B44B-273EB46A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725D39-70F4-49D5-BA56-12AFBC4A5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24F4371-3201-423B-B73F-A7DC5FB39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19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ABCE3-9EA7-4B2D-B81C-DCBAA5160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90F8CA-F028-44E6-93BC-367C3F604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B35E72-2D46-4BA0-B839-41CF4CD43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3718A8-F37F-4391-B9B0-892DCAE5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C95898-A69D-48A0-AB28-2953DC013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03056AD-ED71-49B1-955A-D53C64DC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1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DBD73-0013-4492-A0A1-026B348FB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627E02-6475-4C47-8843-A55C76D57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521091-247F-4316-82D5-FB335C3D0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B71F49F-5200-458D-B6FB-2C96E246B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6CC688-9EB5-4AE0-AE39-6716918A5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830CA85-339F-40F3-BD28-E7BA81B0B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0DD317B-5F5D-4E64-92CD-4F35F2C21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2DD4048-6F9A-4073-BEA1-55B007316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154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F9FE2C-E77C-4138-980F-76960C5C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AA59793-C526-40E5-A02C-BA5315D3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E863A9B-3223-4615-AA50-A64B26E40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2172F9-6950-4F8A-B10D-A8B3E646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8217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0D55F3D-31FD-4B63-81E1-CB8E29125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6DA451-97F5-4CA3-9BDC-AF5BE37A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03F6F7-6843-4E44-AC8D-99D1908C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1173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12B8C7-8714-4460-9AE2-29213C982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16CF3D-2CF3-4F81-AB1B-4200DD36F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FCEE73B-9A75-4C93-B251-EB0F458DED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21CB62-1725-4145-89D8-A6DAB2B6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B1651E7-082F-406A-9178-4E1EFB5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0C2CCE-59C2-4CE3-BDFB-421DBA98C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125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804C95-F4DF-47D4-99FE-69F0A96A7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BC7E2B-ECEB-4E15-9A8B-0204DCC8C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5DB0A9B-E988-4137-9D9D-0DF811C4E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E8CB733-E174-47DE-9ECA-C0AC07E7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3D5174-7EBA-4650-8DF9-B0497359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79730E-C1D0-42C9-8E7A-A38E928DA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82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A0E6B-D880-4726-96B5-9F0DF214F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EC760D-A9BB-47D2-9FC1-459E11E62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B021BB-6B10-4B04-AC42-99AC7EA20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75C8-FFC0-4BFA-A96F-053C4446889F}" type="datetimeFigureOut">
              <a:rPr lang="de-DE" smtClean="0"/>
              <a:t>26.08.26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86582A-D72A-4018-AEFE-5350D9EDD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2F6554-5F18-4466-B069-FC8558510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DC893-E2BA-494C-ADC1-0B6A42135C8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532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0C889A7F-6C43-401A-8F27-A85D539B22DD}"/>
              </a:ext>
            </a:extLst>
          </p:cNvPr>
          <p:cNvGrpSpPr/>
          <p:nvPr/>
        </p:nvGrpSpPr>
        <p:grpSpPr>
          <a:xfrm>
            <a:off x="4044432" y="209222"/>
            <a:ext cx="4888552" cy="6439555"/>
            <a:chOff x="4044432" y="209222"/>
            <a:chExt cx="4888552" cy="6439555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9D139CB0-F184-44FD-8200-A0574360C297}"/>
                </a:ext>
              </a:extLst>
            </p:cNvPr>
            <p:cNvSpPr/>
            <p:nvPr/>
          </p:nvSpPr>
          <p:spPr>
            <a:xfrm>
              <a:off x="4044432" y="209222"/>
              <a:ext cx="3681095" cy="6915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9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AT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</a:t>
              </a:r>
              <a:r>
                <a:rPr lang="de-AT" sz="1200">
                  <a:solidFill>
                    <a:srgbClr val="AFABA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_____________________________________</a:t>
              </a:r>
              <a:endParaRPr lang="de-AT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2A866755-FA4B-4C64-9BA6-0CC574BDAC29}"/>
                </a:ext>
              </a:extLst>
            </p:cNvPr>
            <p:cNvSpPr/>
            <p:nvPr/>
          </p:nvSpPr>
          <p:spPr>
            <a:xfrm>
              <a:off x="4044433" y="2125236"/>
              <a:ext cx="3681095" cy="6915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9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AT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</a:t>
              </a:r>
              <a:r>
                <a:rPr lang="de-AT" sz="1200">
                  <a:solidFill>
                    <a:srgbClr val="AFABA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_____________________________________</a:t>
              </a:r>
              <a:endParaRPr lang="de-AT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CD1FCBB2-2D0E-4D08-88BF-49D4D9411F43}"/>
                </a:ext>
              </a:extLst>
            </p:cNvPr>
            <p:cNvSpPr/>
            <p:nvPr/>
          </p:nvSpPr>
          <p:spPr>
            <a:xfrm>
              <a:off x="4044432" y="4041249"/>
              <a:ext cx="3681095" cy="6915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9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AT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</a:t>
              </a:r>
              <a:r>
                <a:rPr lang="de-AT" sz="1200">
                  <a:solidFill>
                    <a:srgbClr val="AFABA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_____________________________________</a:t>
              </a:r>
              <a:endParaRPr lang="de-AT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AA0D0762-9C36-4712-BA60-58081D9F12F0}"/>
                </a:ext>
              </a:extLst>
            </p:cNvPr>
            <p:cNvSpPr/>
            <p:nvPr/>
          </p:nvSpPr>
          <p:spPr>
            <a:xfrm>
              <a:off x="4044432" y="5957262"/>
              <a:ext cx="3681095" cy="69151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9A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AT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</a:t>
              </a:r>
              <a:r>
                <a:rPr lang="de-AT" sz="1200">
                  <a:solidFill>
                    <a:srgbClr val="AFABAB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_____________________________________</a:t>
              </a:r>
              <a:endParaRPr lang="de-AT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30B1C704-53E6-4F67-8818-724A64C7A84E}"/>
                </a:ext>
              </a:extLst>
            </p:cNvPr>
            <p:cNvGrpSpPr/>
            <p:nvPr/>
          </p:nvGrpSpPr>
          <p:grpSpPr>
            <a:xfrm>
              <a:off x="4696259" y="1003534"/>
              <a:ext cx="1584960" cy="1018903"/>
              <a:chOff x="5050296" y="1061959"/>
              <a:chExt cx="1584960" cy="1018903"/>
            </a:xfrm>
          </p:grpSpPr>
          <p:sp>
            <p:nvSpPr>
              <p:cNvPr id="8" name="Pfeil: nach unten 7">
                <a:extLst>
                  <a:ext uri="{FF2B5EF4-FFF2-40B4-BE49-F238E27FC236}">
                    <a16:creationId xmlns:a16="http://schemas.microsoft.com/office/drawing/2014/main" id="{3DC5B7C0-DC8E-4965-8748-BEE6FF421D4D}"/>
                  </a:ext>
                </a:extLst>
              </p:cNvPr>
              <p:cNvSpPr/>
              <p:nvPr/>
            </p:nvSpPr>
            <p:spPr>
              <a:xfrm>
                <a:off x="505029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  <p:sp>
            <p:nvSpPr>
              <p:cNvPr id="9" name="Pfeil: nach unten 8">
                <a:extLst>
                  <a:ext uri="{FF2B5EF4-FFF2-40B4-BE49-F238E27FC236}">
                    <a16:creationId xmlns:a16="http://schemas.microsoft.com/office/drawing/2014/main" id="{80F183EA-8FB0-49B1-B941-1917BE44243C}"/>
                  </a:ext>
                </a:extLst>
              </p:cNvPr>
              <p:cNvSpPr/>
              <p:nvPr/>
            </p:nvSpPr>
            <p:spPr>
              <a:xfrm flipV="1">
                <a:off x="584277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A81F41F1-DBD8-4D80-800D-45F6137F9120}"/>
                </a:ext>
              </a:extLst>
            </p:cNvPr>
            <p:cNvGrpSpPr/>
            <p:nvPr/>
          </p:nvGrpSpPr>
          <p:grpSpPr>
            <a:xfrm>
              <a:off x="4696259" y="2919548"/>
              <a:ext cx="1584960" cy="1018903"/>
              <a:chOff x="5050296" y="1061959"/>
              <a:chExt cx="1584960" cy="1018903"/>
            </a:xfrm>
          </p:grpSpPr>
          <p:sp>
            <p:nvSpPr>
              <p:cNvPr id="12" name="Pfeil: nach unten 11">
                <a:extLst>
                  <a:ext uri="{FF2B5EF4-FFF2-40B4-BE49-F238E27FC236}">
                    <a16:creationId xmlns:a16="http://schemas.microsoft.com/office/drawing/2014/main" id="{7890C702-43A0-47A3-867D-6539E2BF742F}"/>
                  </a:ext>
                </a:extLst>
              </p:cNvPr>
              <p:cNvSpPr/>
              <p:nvPr/>
            </p:nvSpPr>
            <p:spPr>
              <a:xfrm>
                <a:off x="505029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  <p:sp>
            <p:nvSpPr>
              <p:cNvPr id="13" name="Pfeil: nach unten 12">
                <a:extLst>
                  <a:ext uri="{FF2B5EF4-FFF2-40B4-BE49-F238E27FC236}">
                    <a16:creationId xmlns:a16="http://schemas.microsoft.com/office/drawing/2014/main" id="{9116282C-2F98-4E3D-9E50-DF4DF25EE585}"/>
                  </a:ext>
                </a:extLst>
              </p:cNvPr>
              <p:cNvSpPr/>
              <p:nvPr/>
            </p:nvSpPr>
            <p:spPr>
              <a:xfrm flipV="1">
                <a:off x="584277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</p:grp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F045664F-CF90-40A5-8D02-832149402E16}"/>
                </a:ext>
              </a:extLst>
            </p:cNvPr>
            <p:cNvGrpSpPr/>
            <p:nvPr/>
          </p:nvGrpSpPr>
          <p:grpSpPr>
            <a:xfrm>
              <a:off x="4696259" y="4835561"/>
              <a:ext cx="1584960" cy="1018903"/>
              <a:chOff x="5050296" y="1061959"/>
              <a:chExt cx="1584960" cy="1018903"/>
            </a:xfrm>
          </p:grpSpPr>
          <p:sp>
            <p:nvSpPr>
              <p:cNvPr id="15" name="Pfeil: nach unten 14">
                <a:extLst>
                  <a:ext uri="{FF2B5EF4-FFF2-40B4-BE49-F238E27FC236}">
                    <a16:creationId xmlns:a16="http://schemas.microsoft.com/office/drawing/2014/main" id="{F1EDD0A1-1C5D-4534-98D8-7CB011C4685D}"/>
                  </a:ext>
                </a:extLst>
              </p:cNvPr>
              <p:cNvSpPr/>
              <p:nvPr/>
            </p:nvSpPr>
            <p:spPr>
              <a:xfrm>
                <a:off x="505029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  <p:sp>
            <p:nvSpPr>
              <p:cNvPr id="16" name="Pfeil: nach unten 15">
                <a:extLst>
                  <a:ext uri="{FF2B5EF4-FFF2-40B4-BE49-F238E27FC236}">
                    <a16:creationId xmlns:a16="http://schemas.microsoft.com/office/drawing/2014/main" id="{7AF647F3-618E-46D0-959E-3196A934D940}"/>
                  </a:ext>
                </a:extLst>
              </p:cNvPr>
              <p:cNvSpPr/>
              <p:nvPr/>
            </p:nvSpPr>
            <p:spPr>
              <a:xfrm flipV="1">
                <a:off x="5842776" y="1061959"/>
                <a:ext cx="792480" cy="1018903"/>
              </a:xfrm>
              <a:prstGeom prst="downArrow">
                <a:avLst/>
              </a:prstGeom>
              <a:noFill/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de-DE" sz="1200" dirty="0">
                    <a:solidFill>
                      <a:srgbClr val="009A5C"/>
                    </a:solidFill>
                  </a:rPr>
                  <a:t>_________</a:t>
                </a:r>
              </a:p>
            </p:txBody>
          </p:sp>
        </p:grpSp>
        <p:pic>
          <p:nvPicPr>
            <p:cNvPr id="3" name="Grafik 2" descr="LKW Silhouette">
              <a:extLst>
                <a:ext uri="{FF2B5EF4-FFF2-40B4-BE49-F238E27FC236}">
                  <a16:creationId xmlns:a16="http://schemas.microsoft.com/office/drawing/2014/main" id="{8A863D2F-5881-465D-BE73-5CBB18ACF1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6281218" y="1003534"/>
              <a:ext cx="1018903" cy="1018903"/>
            </a:xfrm>
            <a:prstGeom prst="rect">
              <a:avLst/>
            </a:prstGeom>
          </p:spPr>
        </p:pic>
        <p:pic>
          <p:nvPicPr>
            <p:cNvPr id="18" name="Grafik 17" descr="LKW Silhouette">
              <a:extLst>
                <a:ext uri="{FF2B5EF4-FFF2-40B4-BE49-F238E27FC236}">
                  <a16:creationId xmlns:a16="http://schemas.microsoft.com/office/drawing/2014/main" id="{609FA258-582A-4E01-A7AB-393C1E9B7C4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6281217" y="2930199"/>
              <a:ext cx="1018903" cy="1018903"/>
            </a:xfrm>
            <a:prstGeom prst="rect">
              <a:avLst/>
            </a:prstGeom>
          </p:spPr>
        </p:pic>
        <p:pic>
          <p:nvPicPr>
            <p:cNvPr id="19" name="Grafik 18" descr="LKW Silhouette">
              <a:extLst>
                <a:ext uri="{FF2B5EF4-FFF2-40B4-BE49-F238E27FC236}">
                  <a16:creationId xmlns:a16="http://schemas.microsoft.com/office/drawing/2014/main" id="{C1C570B7-2E45-4583-92ED-E5845FAE282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rot="5400000">
              <a:off x="6281217" y="4824911"/>
              <a:ext cx="1018903" cy="1018903"/>
            </a:xfrm>
            <a:prstGeom prst="rect">
              <a:avLst/>
            </a:prstGeom>
          </p:spPr>
        </p:pic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658EA7F6-5CC4-4771-88A5-88F26AEE6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00120" y="1512985"/>
              <a:ext cx="1632864" cy="1"/>
            </a:xfrm>
            <a:prstGeom prst="line">
              <a:avLst/>
            </a:prstGeom>
            <a:ln>
              <a:solidFill>
                <a:srgbClr val="009A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C40D961E-1720-4A2E-A195-E8A4E044EF60}"/>
                </a:ext>
              </a:extLst>
            </p:cNvPr>
            <p:cNvCxnSpPr/>
            <p:nvPr/>
          </p:nvCxnSpPr>
          <p:spPr>
            <a:xfrm flipV="1">
              <a:off x="7300120" y="3372438"/>
              <a:ext cx="1632864" cy="1"/>
            </a:xfrm>
            <a:prstGeom prst="line">
              <a:avLst/>
            </a:prstGeom>
            <a:ln>
              <a:solidFill>
                <a:srgbClr val="009A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B7B22CE6-7B74-4E71-9C69-D6ADE9A75751}"/>
                </a:ext>
              </a:extLst>
            </p:cNvPr>
            <p:cNvCxnSpPr/>
            <p:nvPr/>
          </p:nvCxnSpPr>
          <p:spPr>
            <a:xfrm flipV="1">
              <a:off x="7300120" y="5334362"/>
              <a:ext cx="1632864" cy="1"/>
            </a:xfrm>
            <a:prstGeom prst="line">
              <a:avLst/>
            </a:prstGeom>
            <a:ln>
              <a:solidFill>
                <a:srgbClr val="009A5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3515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9D139CB0-F184-44FD-8200-A0574360C297}"/>
              </a:ext>
            </a:extLst>
          </p:cNvPr>
          <p:cNvSpPr/>
          <p:nvPr/>
        </p:nvSpPr>
        <p:spPr>
          <a:xfrm>
            <a:off x="4002229" y="267647"/>
            <a:ext cx="3681095" cy="691515"/>
          </a:xfrm>
          <a:prstGeom prst="rect">
            <a:avLst/>
          </a:prstGeom>
          <a:solidFill>
            <a:schemeClr val="bg1"/>
          </a:solidFill>
          <a:ln>
            <a:solidFill>
              <a:srgbClr val="E98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AT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Erzeuger*in der Waren</a:t>
            </a:r>
            <a:endParaRPr lang="de-AT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A866755-FA4B-4C64-9BA6-0CC574BDAC29}"/>
              </a:ext>
            </a:extLst>
          </p:cNvPr>
          <p:cNvSpPr/>
          <p:nvPr/>
        </p:nvSpPr>
        <p:spPr>
          <a:xfrm>
            <a:off x="4002230" y="2183661"/>
            <a:ext cx="3681095" cy="691515"/>
          </a:xfrm>
          <a:prstGeom prst="rect">
            <a:avLst/>
          </a:prstGeom>
          <a:solidFill>
            <a:schemeClr val="bg1"/>
          </a:solidFill>
          <a:ln>
            <a:solidFill>
              <a:srgbClr val="E98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A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Unternehmer*in im Großhandel</a:t>
            </a:r>
            <a:endParaRPr lang="de-AT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D1FCBB2-2D0E-4D08-88BF-49D4D9411F43}"/>
              </a:ext>
            </a:extLst>
          </p:cNvPr>
          <p:cNvSpPr/>
          <p:nvPr/>
        </p:nvSpPr>
        <p:spPr>
          <a:xfrm>
            <a:off x="4002229" y="4099674"/>
            <a:ext cx="3681095" cy="691515"/>
          </a:xfrm>
          <a:prstGeom prst="rect">
            <a:avLst/>
          </a:prstGeom>
          <a:solidFill>
            <a:schemeClr val="bg1"/>
          </a:solidFill>
          <a:ln>
            <a:solidFill>
              <a:srgbClr val="E98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AT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Unternehmer*in im Einzelhandel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A0D0762-9C36-4712-BA60-58081D9F12F0}"/>
              </a:ext>
            </a:extLst>
          </p:cNvPr>
          <p:cNvSpPr/>
          <p:nvPr/>
        </p:nvSpPr>
        <p:spPr>
          <a:xfrm>
            <a:off x="4002229" y="6015687"/>
            <a:ext cx="3681095" cy="691515"/>
          </a:xfrm>
          <a:prstGeom prst="rect">
            <a:avLst/>
          </a:prstGeom>
          <a:solidFill>
            <a:schemeClr val="bg1"/>
          </a:solidFill>
          <a:ln>
            <a:solidFill>
              <a:srgbClr val="E987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AT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Endkund*in</a:t>
            </a:r>
            <a:endParaRPr lang="de-AT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0B1C704-53E6-4F67-8818-724A64C7A84E}"/>
              </a:ext>
            </a:extLst>
          </p:cNvPr>
          <p:cNvGrpSpPr/>
          <p:nvPr/>
        </p:nvGrpSpPr>
        <p:grpSpPr>
          <a:xfrm>
            <a:off x="5050296" y="1061959"/>
            <a:ext cx="1584960" cy="1018903"/>
            <a:chOff x="5050296" y="1061959"/>
            <a:chExt cx="1584960" cy="1018903"/>
          </a:xfrm>
        </p:grpSpPr>
        <p:sp>
          <p:nvSpPr>
            <p:cNvPr id="8" name="Pfeil: nach unten 7">
              <a:extLst>
                <a:ext uri="{FF2B5EF4-FFF2-40B4-BE49-F238E27FC236}">
                  <a16:creationId xmlns:a16="http://schemas.microsoft.com/office/drawing/2014/main" id="{3DC5B7C0-DC8E-4965-8748-BEE6FF421D4D}"/>
                </a:ext>
              </a:extLst>
            </p:cNvPr>
            <p:cNvSpPr/>
            <p:nvPr/>
          </p:nvSpPr>
          <p:spPr>
            <a:xfrm>
              <a:off x="505029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WAREN</a:t>
              </a:r>
            </a:p>
          </p:txBody>
        </p:sp>
        <p:sp>
          <p:nvSpPr>
            <p:cNvPr id="9" name="Pfeil: nach unten 8">
              <a:extLst>
                <a:ext uri="{FF2B5EF4-FFF2-40B4-BE49-F238E27FC236}">
                  <a16:creationId xmlns:a16="http://schemas.microsoft.com/office/drawing/2014/main" id="{80F183EA-8FB0-49B1-B941-1917BE44243C}"/>
                </a:ext>
              </a:extLst>
            </p:cNvPr>
            <p:cNvSpPr/>
            <p:nvPr/>
          </p:nvSpPr>
          <p:spPr>
            <a:xfrm flipV="1">
              <a:off x="584277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GELD</a:t>
              </a: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F413B6B-674A-426C-82CB-9EE86FA55459}"/>
              </a:ext>
            </a:extLst>
          </p:cNvPr>
          <p:cNvGrpSpPr/>
          <p:nvPr/>
        </p:nvGrpSpPr>
        <p:grpSpPr>
          <a:xfrm>
            <a:off x="5050296" y="2977973"/>
            <a:ext cx="1584960" cy="1018903"/>
            <a:chOff x="5050296" y="1061959"/>
            <a:chExt cx="1584960" cy="1018903"/>
          </a:xfrm>
        </p:grpSpPr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A6EB362B-DEB4-4694-A7A5-1FDED67B43E1}"/>
                </a:ext>
              </a:extLst>
            </p:cNvPr>
            <p:cNvSpPr/>
            <p:nvPr/>
          </p:nvSpPr>
          <p:spPr>
            <a:xfrm>
              <a:off x="505029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WAREN</a:t>
              </a:r>
            </a:p>
          </p:txBody>
        </p:sp>
        <p:sp>
          <p:nvSpPr>
            <p:cNvPr id="20" name="Pfeil: nach unten 19">
              <a:extLst>
                <a:ext uri="{FF2B5EF4-FFF2-40B4-BE49-F238E27FC236}">
                  <a16:creationId xmlns:a16="http://schemas.microsoft.com/office/drawing/2014/main" id="{DD0E0C6E-CBFF-472F-BCF0-6B4679457ED4}"/>
                </a:ext>
              </a:extLst>
            </p:cNvPr>
            <p:cNvSpPr/>
            <p:nvPr/>
          </p:nvSpPr>
          <p:spPr>
            <a:xfrm flipV="1">
              <a:off x="584277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GELD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F014DCB0-12A1-4BC1-AB16-EE6680003261}"/>
              </a:ext>
            </a:extLst>
          </p:cNvPr>
          <p:cNvGrpSpPr/>
          <p:nvPr/>
        </p:nvGrpSpPr>
        <p:grpSpPr>
          <a:xfrm>
            <a:off x="5050296" y="4893986"/>
            <a:ext cx="1584960" cy="1018903"/>
            <a:chOff x="5050296" y="1061959"/>
            <a:chExt cx="1584960" cy="1018903"/>
          </a:xfrm>
        </p:grpSpPr>
        <p:sp>
          <p:nvSpPr>
            <p:cNvPr id="22" name="Pfeil: nach unten 21">
              <a:extLst>
                <a:ext uri="{FF2B5EF4-FFF2-40B4-BE49-F238E27FC236}">
                  <a16:creationId xmlns:a16="http://schemas.microsoft.com/office/drawing/2014/main" id="{F046D705-194C-49E4-81D9-934B86E5C45E}"/>
                </a:ext>
              </a:extLst>
            </p:cNvPr>
            <p:cNvSpPr/>
            <p:nvPr/>
          </p:nvSpPr>
          <p:spPr>
            <a:xfrm>
              <a:off x="505029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WAREN</a:t>
              </a:r>
            </a:p>
          </p:txBody>
        </p:sp>
        <p:sp>
          <p:nvSpPr>
            <p:cNvPr id="23" name="Pfeil: nach unten 22">
              <a:extLst>
                <a:ext uri="{FF2B5EF4-FFF2-40B4-BE49-F238E27FC236}">
                  <a16:creationId xmlns:a16="http://schemas.microsoft.com/office/drawing/2014/main" id="{CC8CCBF9-9A8B-45FD-BA47-A7C045BB59A7}"/>
                </a:ext>
              </a:extLst>
            </p:cNvPr>
            <p:cNvSpPr/>
            <p:nvPr/>
          </p:nvSpPr>
          <p:spPr>
            <a:xfrm flipV="1">
              <a:off x="5842776" y="1061959"/>
              <a:ext cx="792480" cy="1018903"/>
            </a:xfrm>
            <a:prstGeom prst="downArrow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de-DE" sz="1400" dirty="0">
                  <a:solidFill>
                    <a:srgbClr val="E9877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GELD</a:t>
              </a:r>
            </a:p>
          </p:txBody>
        </p:sp>
      </p:grpSp>
      <p:pic>
        <p:nvPicPr>
          <p:cNvPr id="15" name="Grafik 14" descr="LKW Silhouette">
            <a:extLst>
              <a:ext uri="{FF2B5EF4-FFF2-40B4-BE49-F238E27FC236}">
                <a16:creationId xmlns:a16="http://schemas.microsoft.com/office/drawing/2014/main" id="{82B49101-2A83-4C9B-A4BF-83E087E217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6635256" y="1061959"/>
            <a:ext cx="1018903" cy="1018903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B84A78D2-2B6C-45B2-92D8-C3BDD9B8E613}"/>
              </a:ext>
            </a:extLst>
          </p:cNvPr>
          <p:cNvSpPr txBox="1"/>
          <p:nvPr/>
        </p:nvSpPr>
        <p:spPr>
          <a:xfrm>
            <a:off x="7139194" y="1328959"/>
            <a:ext cx="2395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dirty="0">
                <a:solidFill>
                  <a:srgbClr val="E98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3E422F1-C7A1-4F32-A96F-68CBDFD0684F}"/>
              </a:ext>
            </a:extLst>
          </p:cNvPr>
          <p:cNvSpPr txBox="1"/>
          <p:nvPr/>
        </p:nvSpPr>
        <p:spPr>
          <a:xfrm>
            <a:off x="7139194" y="3268547"/>
            <a:ext cx="2395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dirty="0">
                <a:solidFill>
                  <a:srgbClr val="E98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37406AA3-A49F-49A7-9F70-590CAD97D471}"/>
              </a:ext>
            </a:extLst>
          </p:cNvPr>
          <p:cNvSpPr txBox="1"/>
          <p:nvPr/>
        </p:nvSpPr>
        <p:spPr>
          <a:xfrm>
            <a:off x="7139194" y="5256303"/>
            <a:ext cx="2395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dirty="0">
                <a:solidFill>
                  <a:srgbClr val="E987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</a:p>
        </p:txBody>
      </p:sp>
      <p:pic>
        <p:nvPicPr>
          <p:cNvPr id="27" name="Grafik 26" descr="LKW Silhouette">
            <a:extLst>
              <a:ext uri="{FF2B5EF4-FFF2-40B4-BE49-F238E27FC236}">
                <a16:creationId xmlns:a16="http://schemas.microsoft.com/office/drawing/2014/main" id="{FDD28230-73E0-46C1-9F1B-622DF24928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6676312" y="3029372"/>
            <a:ext cx="1018903" cy="1018903"/>
          </a:xfrm>
          <a:prstGeom prst="rect">
            <a:avLst/>
          </a:prstGeom>
        </p:spPr>
      </p:pic>
      <p:pic>
        <p:nvPicPr>
          <p:cNvPr id="28" name="Grafik 27" descr="LKW Silhouette">
            <a:extLst>
              <a:ext uri="{FF2B5EF4-FFF2-40B4-BE49-F238E27FC236}">
                <a16:creationId xmlns:a16="http://schemas.microsoft.com/office/drawing/2014/main" id="{9A8E9E3F-30A2-4A26-B09D-D4D863B814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6631516" y="4945385"/>
            <a:ext cx="1018903" cy="101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2C2294C6-8FC5-4D2E-A73E-ED845AA0E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986956"/>
              </p:ext>
            </p:extLst>
          </p:nvPr>
        </p:nvGraphicFramePr>
        <p:xfrm>
          <a:off x="794925" y="1105786"/>
          <a:ext cx="10602150" cy="4939188"/>
        </p:xfrm>
        <a:graphic>
          <a:graphicData uri="http://schemas.openxmlformats.org/drawingml/2006/table">
            <a:tbl>
              <a:tblPr firstRow="1" firstCol="1" bandRow="1"/>
              <a:tblGrid>
                <a:gridCol w="1962150">
                  <a:extLst>
                    <a:ext uri="{9D8B030D-6E8A-4147-A177-3AD203B41FA5}">
                      <a16:colId xmlns:a16="http://schemas.microsoft.com/office/drawing/2014/main" val="921201711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727372925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2829911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20087079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17266763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4845618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3694035463"/>
                    </a:ext>
                  </a:extLst>
                </a:gridCol>
              </a:tblGrid>
              <a:tr h="281218"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Fachgeschäft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Handelskonzern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           Onlinehandel</a:t>
                      </a:r>
                      <a:endParaRPr lang="de-DE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1061096"/>
                  </a:ext>
                </a:extLst>
              </a:tr>
              <a:tr h="281218"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0783064"/>
                  </a:ext>
                </a:extLst>
              </a:tr>
              <a:tr h="139048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Kund*in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Beratung,</a:t>
                      </a:r>
                      <a:endParaRPr lang="de-A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Serviceleistung, persönlicher Kontakt zu den Verkäufer*innen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Höhere Preise,</a:t>
                      </a:r>
                      <a:endParaRPr lang="de-AT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geringere Auswahl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marR="526415" indent="0" algn="l" defTabSz="1254125" rtl="0" eaLnBrk="1" latinLnBrk="0" hangingPunct="1">
                        <a:lnSpc>
                          <a:spcPct val="100000"/>
                        </a:lnSpc>
                        <a:tabLst/>
                      </a:pPr>
                      <a:r>
                        <a:rPr lang="de-DE" sz="14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Größere Auswahl und  </a:t>
                      </a:r>
                      <a:r>
                        <a:rPr lang="de-DE" sz="14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+mn-cs"/>
                        </a:rPr>
                        <a:t>Vergleichsmöglichekeiten</a:t>
                      </a:r>
                      <a:endParaRPr lang="de-AT" sz="14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158413"/>
                  </a:ext>
                </a:extLst>
              </a:tr>
              <a:tr h="12438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Unternehmer*in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917671"/>
                  </a:ext>
                </a:extLst>
              </a:tr>
              <a:tr h="12438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Arbeitnehmer*in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526415">
                        <a:lnSpc>
                          <a:spcPct val="150000"/>
                        </a:lnSpc>
                      </a:pPr>
                      <a:r>
                        <a:rPr lang="de-DE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A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610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97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0F25873E-9331-4CFC-B839-B82BFAEB5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533755"/>
              </p:ext>
            </p:extLst>
          </p:nvPr>
        </p:nvGraphicFramePr>
        <p:xfrm>
          <a:off x="148856" y="203260"/>
          <a:ext cx="11706452" cy="6286392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95424">
                  <a:extLst>
                    <a:ext uri="{9D8B030D-6E8A-4147-A177-3AD203B41FA5}">
                      <a16:colId xmlns:a16="http://schemas.microsoft.com/office/drawing/2014/main" val="2407224511"/>
                    </a:ext>
                  </a:extLst>
                </a:gridCol>
                <a:gridCol w="2055413">
                  <a:extLst>
                    <a:ext uri="{9D8B030D-6E8A-4147-A177-3AD203B41FA5}">
                      <a16:colId xmlns:a16="http://schemas.microsoft.com/office/drawing/2014/main" val="145687831"/>
                    </a:ext>
                  </a:extLst>
                </a:gridCol>
                <a:gridCol w="1811123">
                  <a:extLst>
                    <a:ext uri="{9D8B030D-6E8A-4147-A177-3AD203B41FA5}">
                      <a16:colId xmlns:a16="http://schemas.microsoft.com/office/drawing/2014/main" val="4157690499"/>
                    </a:ext>
                  </a:extLst>
                </a:gridCol>
                <a:gridCol w="1811123">
                  <a:extLst>
                    <a:ext uri="{9D8B030D-6E8A-4147-A177-3AD203B41FA5}">
                      <a16:colId xmlns:a16="http://schemas.microsoft.com/office/drawing/2014/main" val="3229996011"/>
                    </a:ext>
                  </a:extLst>
                </a:gridCol>
                <a:gridCol w="1811123">
                  <a:extLst>
                    <a:ext uri="{9D8B030D-6E8A-4147-A177-3AD203B41FA5}">
                      <a16:colId xmlns:a16="http://schemas.microsoft.com/office/drawing/2014/main" val="3289560251"/>
                    </a:ext>
                  </a:extLst>
                </a:gridCol>
                <a:gridCol w="1811123">
                  <a:extLst>
                    <a:ext uri="{9D8B030D-6E8A-4147-A177-3AD203B41FA5}">
                      <a16:colId xmlns:a16="http://schemas.microsoft.com/office/drawing/2014/main" val="3957332622"/>
                    </a:ext>
                  </a:extLst>
                </a:gridCol>
                <a:gridCol w="1811123">
                  <a:extLst>
                    <a:ext uri="{9D8B030D-6E8A-4147-A177-3AD203B41FA5}">
                      <a16:colId xmlns:a16="http://schemas.microsoft.com/office/drawing/2014/main" val="1566866825"/>
                    </a:ext>
                  </a:extLst>
                </a:gridCol>
              </a:tblGrid>
              <a:tr h="253268">
                <a:tc>
                  <a:txBody>
                    <a:bodyPr/>
                    <a:lstStyle/>
                    <a:p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A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Fachgeschäft</a:t>
                      </a:r>
                    </a:p>
                  </a:txBody>
                  <a:tcPr marL="46845" marR="46845" marT="0" marB="0" anchor="ctr"/>
                </a:tc>
                <a:tc hMerge="1">
                  <a:txBody>
                    <a:bodyPr/>
                    <a:lstStyle/>
                    <a:p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A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Handelskonzern</a:t>
                      </a:r>
                    </a:p>
                  </a:txBody>
                  <a:tcPr marL="46845" marR="46845" marT="0" marB="0" anchor="ctr"/>
                </a:tc>
                <a:tc hMerge="1">
                  <a:txBody>
                    <a:bodyPr/>
                    <a:lstStyle/>
                    <a:p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AT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Onlinehandel</a:t>
                      </a:r>
                    </a:p>
                  </a:txBody>
                  <a:tcPr marL="46845" marR="46845" marT="0" marB="0" anchor="ctr"/>
                </a:tc>
                <a:tc hMerge="1">
                  <a:txBody>
                    <a:bodyPr/>
                    <a:lstStyle/>
                    <a:p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extLst>
                  <a:ext uri="{0D108BD9-81ED-4DB2-BD59-A6C34878D82A}">
                    <a16:rowId xmlns:a16="http://schemas.microsoft.com/office/drawing/2014/main" val="50663712"/>
                  </a:ext>
                </a:extLst>
              </a:tr>
              <a:tr h="253268"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Nachteile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/>
                </a:tc>
                <a:extLst>
                  <a:ext uri="{0D108BD9-81ED-4DB2-BD59-A6C34878D82A}">
                    <a16:rowId xmlns:a16="http://schemas.microsoft.com/office/drawing/2014/main" val="2301633457"/>
                  </a:ext>
                </a:extLst>
              </a:tr>
              <a:tr h="1633232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Kund*innen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Beratung,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zusätzliche Dienstleistungen, persönlicher Kontakt zu den Verkäufer*innen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Höhere Preise,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geringere Auswahl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Größere Auswahl und Vergleichs-möglichkeiten, persönlicher Kontakt zu den Verkäufer*innen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Beratung eventuell nicht ganz so gut wie im Fachgeschäft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Von zu Hause aus einkaufen, Zeitersparnis, rasches Vergleichen von Produkt(preisen)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 kann nicht vorab begutachtet werden, keine direkte Beratung möglich, man muss selber viel im Internet nachlesen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7421760"/>
                  </a:ext>
                </a:extLst>
              </a:tr>
              <a:tr h="1728151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Unternehmer*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vert="vert270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Persönlicher Kontakt zu den Kund*innen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Kann keine so günstigen Preise anbieten, weil weniger Menge eingekauft werden kann (&gt; beschränkte Geschäftsfläche)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Kann Produkte billiger anbieten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Höhere Kosten für große Geschäfts-flächen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Keine Kosten für Geschäftsflächen, Großteil der Angestellten bekommt geringeres Gehalt, weil sie keine hochqualifizierte Tätigkeit ausüben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Hohe Kosten für große Lagerflächen und technische Ausstattung (z.B. Computer, Server, Software-Programmierung)</a:t>
                      </a:r>
                      <a:endParaRPr lang="de-AT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extLst>
                  <a:ext uri="{0D108BD9-81ED-4DB2-BD59-A6C34878D82A}">
                    <a16:rowId xmlns:a16="http://schemas.microsoft.com/office/drawing/2014/main" val="1962748184"/>
                  </a:ext>
                </a:extLst>
              </a:tr>
              <a:tr h="2418473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Arbeitnehmer*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vert="vert270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Bessere Bezahlung, da man höher qualifiziert sein sollte, abwechslungsreicher, direkter Kundenkontakt,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geregelte Arbeitszeit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 Zeitaufwand für Ausbildung nötig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Kundenkontakt vorhanden,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Kann sich für Beratung auf meist eine Produktgruppe spezialisieren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Bezahlung meist niedriger als im Fachgeschäft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bekommt auch mit wenig qualifizierter Ausbildung eine Jobmöglichkeit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Vielzahl von nur relativ niedrig-qualifizierten Jobs mit schlechter Bezahlung, oft eintönige Tätigkeiten, unregelmäßige Arbeitszeiten (z.B. viele Überstunden in der Vorweihnachtszeit)</a:t>
                      </a:r>
                      <a:endParaRPr lang="de-AT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6845" marR="46845" marT="0" marB="0" anchor="ctr"/>
                </a:tc>
                <a:extLst>
                  <a:ext uri="{0D108BD9-81ED-4DB2-BD59-A6C34878D82A}">
                    <a16:rowId xmlns:a16="http://schemas.microsoft.com/office/drawing/2014/main" val="2920083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130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Macintosh PowerPoint</Application>
  <PresentationFormat>Breitbild</PresentationFormat>
  <Paragraphs>101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Stieger, Sandra</dc:creator>
  <cp:lastModifiedBy>Chiara Roithmeir</cp:lastModifiedBy>
  <cp:revision>13</cp:revision>
  <dcterms:created xsi:type="dcterms:W3CDTF">2020-12-03T09:26:28Z</dcterms:created>
  <dcterms:modified xsi:type="dcterms:W3CDTF">2026-08-26T08:54:02Z</dcterms:modified>
</cp:coreProperties>
</file>