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88" r:id="rId6"/>
    <p:sldId id="289" r:id="rId7"/>
    <p:sldId id="291" r:id="rId8"/>
    <p:sldId id="292" r:id="rId9"/>
    <p:sldId id="296" r:id="rId10"/>
    <p:sldId id="290" r:id="rId11"/>
    <p:sldId id="295" r:id="rId12"/>
    <p:sldId id="303" r:id="rId13"/>
    <p:sldId id="293" r:id="rId14"/>
    <p:sldId id="298" r:id="rId15"/>
    <p:sldId id="299" r:id="rId16"/>
    <p:sldId id="300" r:id="rId17"/>
    <p:sldId id="301" r:id="rId18"/>
    <p:sldId id="302" r:id="rId19"/>
    <p:sldId id="30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BD64E-556D-4D12-AE40-27447A3D2746}" v="88" dt="2023-11-11T20:39:53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6" autoAdjust="0"/>
    <p:restoredTop sz="94743"/>
  </p:normalViewPr>
  <p:slideViewPr>
    <p:cSldViewPr snapToGrid="0" snapToObjects="1">
      <p:cViewPr varScale="1">
        <p:scale>
          <a:sx n="101" d="100"/>
          <a:sy n="101" d="100"/>
        </p:scale>
        <p:origin x="726" y="108"/>
      </p:cViewPr>
      <p:guideLst>
        <p:guide orient="horz" pos="4156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Oberrauch" userId="79b1f33c-761f-4e76-906c-5d64ce3e19f2" providerId="ADAL" clId="{090BD64E-556D-4D12-AE40-27447A3D2746}"/>
    <pc:docChg chg="modSld">
      <pc:chgData name="Anna Oberrauch" userId="79b1f33c-761f-4e76-906c-5d64ce3e19f2" providerId="ADAL" clId="{090BD64E-556D-4D12-AE40-27447A3D2746}" dt="2023-11-11T20:39:53.638" v="87" actId="20577"/>
      <pc:docMkLst>
        <pc:docMk/>
      </pc:docMkLst>
      <pc:sldChg chg="modSp">
        <pc:chgData name="Anna Oberrauch" userId="79b1f33c-761f-4e76-906c-5d64ce3e19f2" providerId="ADAL" clId="{090BD64E-556D-4D12-AE40-27447A3D2746}" dt="2023-11-11T20:39:27.117" v="30" actId="20577"/>
        <pc:sldMkLst>
          <pc:docMk/>
          <pc:sldMk cId="0" sldId="298"/>
        </pc:sldMkLst>
        <pc:spChg chg="mod">
          <ac:chgData name="Anna Oberrauch" userId="79b1f33c-761f-4e76-906c-5d64ce3e19f2" providerId="ADAL" clId="{090BD64E-556D-4D12-AE40-27447A3D2746}" dt="2023-11-11T20:39:27.117" v="30" actId="20577"/>
          <ac:spMkLst>
            <pc:docMk/>
            <pc:sldMk cId="0" sldId="298"/>
            <ac:spMk id="7" creationId="{00000000-0000-0000-0000-000000000000}"/>
          </ac:spMkLst>
        </pc:spChg>
      </pc:sldChg>
      <pc:sldChg chg="modSp">
        <pc:chgData name="Anna Oberrauch" userId="79b1f33c-761f-4e76-906c-5d64ce3e19f2" providerId="ADAL" clId="{090BD64E-556D-4D12-AE40-27447A3D2746}" dt="2023-11-11T20:39:38.982" v="59" actId="20577"/>
        <pc:sldMkLst>
          <pc:docMk/>
          <pc:sldMk cId="0" sldId="299"/>
        </pc:sldMkLst>
        <pc:spChg chg="mod">
          <ac:chgData name="Anna Oberrauch" userId="79b1f33c-761f-4e76-906c-5d64ce3e19f2" providerId="ADAL" clId="{090BD64E-556D-4D12-AE40-27447A3D2746}" dt="2023-11-11T20:39:38.982" v="59" actId="20577"/>
          <ac:spMkLst>
            <pc:docMk/>
            <pc:sldMk cId="0" sldId="299"/>
            <ac:spMk id="7" creationId="{00000000-0000-0000-0000-000000000000}"/>
          </ac:spMkLst>
        </pc:spChg>
      </pc:sldChg>
      <pc:sldChg chg="modSp">
        <pc:chgData name="Anna Oberrauch" userId="79b1f33c-761f-4e76-906c-5d64ce3e19f2" providerId="ADAL" clId="{090BD64E-556D-4D12-AE40-27447A3D2746}" dt="2023-11-11T20:39:53.638" v="87" actId="20577"/>
        <pc:sldMkLst>
          <pc:docMk/>
          <pc:sldMk cId="487007604" sldId="300"/>
        </pc:sldMkLst>
        <pc:spChg chg="mod">
          <ac:chgData name="Anna Oberrauch" userId="79b1f33c-761f-4e76-906c-5d64ce3e19f2" providerId="ADAL" clId="{090BD64E-556D-4D12-AE40-27447A3D2746}" dt="2023-11-11T20:39:53.638" v="87" actId="20577"/>
          <ac:spMkLst>
            <pc:docMk/>
            <pc:sldMk cId="487007604" sldId="300"/>
            <ac:spMk id="92" creationId="{010F6A63-6D2E-9C4F-9DDD-2380F3B94C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CDDF-4358-2C45-9838-0B1B6FA8BD44}" type="datetimeFigureOut">
              <a:rPr lang="de-DE" smtClean="0"/>
              <a:pPr/>
              <a:t>11.11.2023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193F4-F389-3F40-A19E-5225272A2C2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84C6F-F82E-F54D-A021-7F8DB326D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298D2D-CAD7-2340-9664-DB4E28AB1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7F635B-B5E8-E548-AB86-F5CF1521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3856-D2C4-46DB-8BDD-AC4ECC9ED030}" type="datetime1">
              <a:rPr lang="de-DE" smtClean="0"/>
              <a:pPr/>
              <a:t>11.11.2023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EA3523-B46C-8242-8582-E0F6E0FE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A0C281-5DD3-AF47-B84C-6FE70532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2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824F4-8F89-D242-B422-9DA81D2B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6E7DC9-F8A5-2749-BE50-A1A10A88F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116B62-BC54-014A-8D39-4EB6253B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9AAE-0F1A-480C-8370-41F7C63D59D1}" type="datetime1">
              <a:rPr lang="de-DE" smtClean="0"/>
              <a:pPr/>
              <a:t>11.11.2023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5911B3-1C7A-6449-B4EC-DF1B1D79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634C53-CDE3-954E-9477-875AEBB6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46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34BFCE8-CCDF-7744-A36E-B80CB24B9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FF0F4FA-A3C5-4F44-B274-55C48951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168655-BAD1-EE42-BF1B-BEDCD83F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6D25-C00F-431D-9089-52D07EAD9BB2}" type="datetime1">
              <a:rPr lang="de-DE" smtClean="0"/>
              <a:pPr/>
              <a:t>11.11.2023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952CF8-D997-394A-B0CE-3FCDECDD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EAFBD9-0BD3-314C-9BE9-69CF7FC6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96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DD0E7-4BDA-774A-A922-D41199C9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DEE86C-B223-764F-9453-63A8E765C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A219AB-B7BF-6E4E-8BD2-8C03B7EF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6BB1-6C09-43CD-963E-B0A04F9C2D64}" type="datetime1">
              <a:rPr lang="de-DE" smtClean="0"/>
              <a:pPr/>
              <a:t>11.11.2023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D29EBC-83FF-8B46-8B12-F0772CDD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B8E12C-F6ED-4144-AF4B-B9EBD9C7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68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F72AD-2554-3C48-80BD-8272DFB1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A03880-B5DF-C845-8855-4FE0D18F5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D02598-231D-4E46-B538-D378B4DB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A49-84DE-4E1D-BD31-6C4EC0E2A1FB}" type="datetime1">
              <a:rPr lang="de-DE" smtClean="0"/>
              <a:pPr/>
              <a:t>11.11.2023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F438A6-08BA-A940-8934-514040E2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14614-8463-FD4E-BC9E-073CC861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02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E179C-9BD4-8840-897B-7E48B01D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8FEA19-66DF-2148-A80B-FF6425606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FEAC2A-4CBF-9A4A-84A4-73C5B5332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B93238-A131-6F4C-93B6-E4E41C1E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8BB6-6344-42E2-B16D-6FCAF73FCE47}" type="datetime1">
              <a:rPr lang="de-DE" smtClean="0"/>
              <a:pPr/>
              <a:t>11.11.2023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07457A-C06E-894F-966E-B2643965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978020-8614-8047-B9AF-AE08C97B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82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40B0E-D4A1-C74C-9DED-BEAD2CAC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8E30C7-E16C-8243-9126-8C988CA74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403F54-44DE-334B-B4B0-5EEBFC727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1D8C70-DA41-8342-AF45-37F3B576C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6749F39-972F-444C-BD80-D4EB22DA7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E7A4333-B9E7-284D-AC7A-7954DC49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42D-BBB1-4F76-A042-BE9974DB4F88}" type="datetime1">
              <a:rPr lang="de-DE" smtClean="0"/>
              <a:pPr/>
              <a:t>11.11.2023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449A481-8BEC-A941-98C5-67E550A5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C1936A9-77A5-D546-AA00-E66DBA44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87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59E34-E24D-3243-A77C-EE0B82BD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6C1326-EF6F-4341-9273-873B04C7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0D69-1D95-407B-B534-2D72B0B6BCBC}" type="datetime1">
              <a:rPr lang="de-DE" smtClean="0"/>
              <a:pPr/>
              <a:t>11.11.2023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5EFE91-3BB4-2B41-8834-8B61A7AC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ADE3DB-1E35-1342-9407-D0099A8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23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CB9050-41C6-694A-B248-82AB5123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46C4-B50A-4649-9F87-8AFE1D7BCB6F}" type="datetime1">
              <a:rPr lang="de-DE" smtClean="0"/>
              <a:pPr/>
              <a:t>11.11.2023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F12135-050A-6B49-A7F2-87508E19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2E9075-D9F0-3440-9CD4-F212F702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49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9991B-A75B-D040-9E91-FD1AD8AE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C6979B-79E0-E349-9F35-F556DEDCA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294F05-BDA5-A84A-A0D4-3F7BDC9F3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25343C-CA83-8042-9541-A4D9ED5C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EA87-22FB-4819-A8C2-B66933A56C61}" type="datetime1">
              <a:rPr lang="de-DE" smtClean="0"/>
              <a:pPr/>
              <a:t>11.11.2023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951AAF-817D-AD43-851A-07DD4C61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556877-A076-364A-97E0-92BA1CF6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49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EACE6-FCC1-5F43-850C-B2047E587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78BCB7-9253-C445-86D6-A20714823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9DBC43-ECC9-8B4D-BE23-E49DF74E2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B40FFE-2EFC-C648-A1A6-D4333B65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7709-CF71-4FD5-A6F8-21511D17E9A1}" type="datetime1">
              <a:rPr lang="de-DE" smtClean="0"/>
              <a:pPr/>
              <a:t>11.11.2023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8D8D7B-02CB-F64B-921E-910DDFBC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FDE9F1-3CDC-5547-8A64-13716A2B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88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87C675C-E75A-3E4A-8DC2-9283299B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101659-CCF1-9E45-AD1B-6179BC9B8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7991FD-0140-7445-9720-6E057C22E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2DA9-8A9D-4A43-ACEF-AE0E0177E11A}" type="datetime1">
              <a:rPr lang="de-DE" smtClean="0"/>
              <a:pPr/>
              <a:t>11.11.2023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0855C3-3A65-E248-B005-A790D639A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4AFFAF-D671-1648-A686-F3A916BA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2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38" y="1430427"/>
            <a:ext cx="4901513" cy="3410813"/>
          </a:xfrm>
          <a:prstGeom prst="rect">
            <a:avLst/>
          </a:prstGeom>
        </p:spPr>
      </p:pic>
      <p:sp>
        <p:nvSpPr>
          <p:cNvPr id="24" name="Rahmen 10"/>
          <p:cNvSpPr/>
          <p:nvPr/>
        </p:nvSpPr>
        <p:spPr>
          <a:xfrm>
            <a:off x="3133725" y="967105"/>
            <a:ext cx="5924550" cy="4394835"/>
          </a:xfrm>
          <a:prstGeom prst="frame">
            <a:avLst/>
          </a:prstGeom>
          <a:solidFill>
            <a:srgbClr val="D40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25" name="Textfeld 28"/>
          <p:cNvSpPr txBox="1"/>
          <p:nvPr/>
        </p:nvSpPr>
        <p:spPr>
          <a:xfrm>
            <a:off x="3133725" y="5362575"/>
            <a:ext cx="5924550" cy="528320"/>
          </a:xfrm>
          <a:prstGeom prst="rect">
            <a:avLst/>
          </a:prstGeom>
          <a:solidFill>
            <a:srgbClr val="67B24C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AT" sz="2600" b="1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        unbeliebt aber notwendig?</a:t>
            </a:r>
            <a:endParaRPr lang="de-AT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Textfeld 19"/>
          <p:cNvSpPr txBox="1"/>
          <p:nvPr/>
        </p:nvSpPr>
        <p:spPr>
          <a:xfrm>
            <a:off x="3133725" y="4841240"/>
            <a:ext cx="5765800" cy="520700"/>
          </a:xfrm>
          <a:prstGeom prst="rect">
            <a:avLst/>
          </a:prstGeom>
          <a:solidFill>
            <a:srgbClr val="D4021D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AT" sz="2600" b="1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                       Steuern - </a:t>
            </a:r>
            <a:endParaRPr lang="de-AT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7" name="Grafik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2" y="0"/>
            <a:ext cx="2002155" cy="1001395"/>
          </a:xfrm>
          <a:prstGeom prst="rect">
            <a:avLst/>
          </a:prstGeom>
        </p:spPr>
      </p:pic>
      <p:sp>
        <p:nvSpPr>
          <p:cNvPr id="28" name="Textfeld 29"/>
          <p:cNvSpPr txBox="1"/>
          <p:nvPr/>
        </p:nvSpPr>
        <p:spPr>
          <a:xfrm>
            <a:off x="8415972" y="335597"/>
            <a:ext cx="3746500" cy="330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AT" sz="1000">
                <a:solidFill>
                  <a:srgbClr val="000000"/>
                </a:solidFill>
                <a:effectLst/>
                <a:latin typeface="Arial"/>
                <a:ea typeface="Times New Roman"/>
              </a:rPr>
              <a:t>Reihe: Unterrichtsbeispiele zur sozioökonomischen Bildung</a:t>
            </a:r>
            <a:endParaRPr lang="de-AT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227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Zu den wichtigsten Steuern</a:t>
            </a:r>
          </a:p>
          <a:p>
            <a:pPr algn="ctr"/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Österreich zählen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Arbeitsblatt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1029730" y="2178122"/>
            <a:ext cx="1045107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de-DE" sz="24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Umsatzsteuer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de-DE" sz="24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Kapitalertragsteuer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de-DE" sz="24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Einkommensteuer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das Einkommen einer Person wird versteuert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(je nach Einkommenshöhe unterschiedlich)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de-DE" sz="24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und noch einige andere mehr</a:t>
            </a:r>
          </a:p>
          <a:p>
            <a:pPr>
              <a:lnSpc>
                <a:spcPct val="150000"/>
              </a:lnSpc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8164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/>
              </a:rPr>
              <a:t>4. Quizfrage: Wer bekommt die Steuern?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0" y="2559050"/>
            <a:ext cx="12192000" cy="3979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/>
              <a:t>A) Die Einwohner*innen Österreichs</a:t>
            </a:r>
          </a:p>
          <a:p>
            <a:pPr marL="0" indent="0" algn="ctr">
              <a:buNone/>
            </a:pPr>
            <a:r>
              <a:rPr lang="de-DE" sz="3600" dirty="0"/>
              <a:t>B) Das Finanzamt</a:t>
            </a:r>
          </a:p>
          <a:p>
            <a:pPr marL="0" indent="0" algn="ctr">
              <a:buNone/>
            </a:pPr>
            <a:r>
              <a:rPr lang="de-DE" sz="3600" dirty="0"/>
              <a:t>C) Der Staat</a:t>
            </a:r>
          </a:p>
          <a:p>
            <a:pPr marL="0" indent="0" algn="ctr">
              <a:buNone/>
            </a:pPr>
            <a:r>
              <a:rPr lang="de-DE" sz="3600" dirty="0"/>
              <a:t>D) Die Bundesländer und Gemeinden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088272" y="19674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/>
              </a:rPr>
              <a:t>4. Wer bekommt die Steuern?</a:t>
            </a:r>
            <a:br>
              <a:rPr lang="de-DE" sz="3600" b="1" dirty="0">
                <a:solidFill>
                  <a:srgbClr val="5CA972"/>
                </a:solidFill>
                <a:latin typeface="Arial"/>
              </a:rPr>
            </a:br>
            <a:r>
              <a:rPr lang="de-DE" sz="2000" dirty="0">
                <a:solidFill>
                  <a:srgbClr val="5CA972"/>
                </a:solidFill>
                <a:latin typeface="Arial"/>
              </a:rPr>
              <a:t>Arbeitsblatt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0" y="1911172"/>
            <a:ext cx="12192000" cy="3979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>
                <a:solidFill>
                  <a:srgbClr val="5CA972"/>
                </a:solidFill>
              </a:rPr>
              <a:t>A) Die Einwohner*innen Österreichs</a:t>
            </a:r>
          </a:p>
          <a:p>
            <a:pPr marL="0" indent="0" algn="ctr">
              <a:buNone/>
            </a:pPr>
            <a:r>
              <a:rPr lang="de-DE" sz="3600" dirty="0">
                <a:solidFill>
                  <a:srgbClr val="5CA972"/>
                </a:solidFill>
              </a:rPr>
              <a:t>B) Das Finanzamt</a:t>
            </a:r>
          </a:p>
          <a:p>
            <a:pPr marL="0" indent="0" algn="ctr">
              <a:buNone/>
            </a:pPr>
            <a:r>
              <a:rPr lang="de-DE" sz="3600" dirty="0">
                <a:solidFill>
                  <a:srgbClr val="5CA972"/>
                </a:solidFill>
              </a:rPr>
              <a:t>C) Der Staat</a:t>
            </a:r>
          </a:p>
          <a:p>
            <a:pPr marL="0" indent="0" algn="ctr">
              <a:buNone/>
            </a:pPr>
            <a:r>
              <a:rPr lang="de-DE" sz="3600" dirty="0">
                <a:solidFill>
                  <a:srgbClr val="5CA972"/>
                </a:solidFill>
              </a:rPr>
              <a:t>D) Die Bundesländer und Gemeinden </a:t>
            </a:r>
          </a:p>
          <a:p>
            <a:pPr marL="0" indent="0" algn="ctr">
              <a:buNone/>
            </a:pPr>
            <a:endParaRPr lang="de-DE" sz="3600" dirty="0">
              <a:solidFill>
                <a:srgbClr val="5CA972"/>
              </a:solidFill>
            </a:endParaRPr>
          </a:p>
          <a:p>
            <a:pPr marL="0" indent="0" algn="ctr">
              <a:buNone/>
            </a:pPr>
            <a:r>
              <a:rPr lang="de-DE" sz="3600" dirty="0">
                <a:solidFill>
                  <a:srgbClr val="FF0000"/>
                </a:solidFill>
              </a:rPr>
              <a:t>ALLES IST RICHTIG !!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992737" y="215947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5" y="6120058"/>
            <a:ext cx="1391563" cy="38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Wozu Steuern zahlen?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Arbeitsblatt</a:t>
            </a:r>
            <a:endParaRPr lang="de-DE" sz="3600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939800" y="2036442"/>
            <a:ext cx="10541000" cy="324415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Steuern sind die wichtigste </a:t>
            </a:r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Einnahmequelle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für den Staat, die Länder und die Gemeinden (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„öffentliche Hand“), um damit die Ausgaben für die Produkte und Dienstleistungen zu bezahlen, die allen Einwohner*innen Österreichs (der Allgemeinheit) mehr oder weniger zugutekommen.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Wozu Steuern zahlen?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Arbeitsauftrag 3 (3 min.)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939800" y="2328546"/>
            <a:ext cx="10541000" cy="19514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Beispiel Schulweg und Schule: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Arbeitet zu zweit. Schreibt 5 Beispiele auf, die auf Eurem Schulweg und in der Schule durch Steuern finanziert wurden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3210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Wozu Steuern zahlen?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Mögliche Lösungen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939800" y="1851341"/>
            <a:ext cx="10541000" cy="522707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Beispiele am Schulweg und in der Schule:</a:t>
            </a:r>
          </a:p>
          <a:p>
            <a:pPr marL="534988">
              <a:lnSpc>
                <a:spcPct val="150000"/>
              </a:lnSpc>
              <a:buFont typeface="Arial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Straßenerrichtung und –erhalt</a:t>
            </a:r>
          </a:p>
          <a:p>
            <a:pPr marL="534988">
              <a:lnSpc>
                <a:spcPct val="150000"/>
              </a:lnSpc>
              <a:buFont typeface="Arial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Unterstützung für Schulbuskosten</a:t>
            </a:r>
          </a:p>
          <a:p>
            <a:pPr marL="534988">
              <a:lnSpc>
                <a:spcPct val="150000"/>
              </a:lnSpc>
              <a:buFont typeface="Arial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Errichtung und Instandhaltung von Schulgebäude</a:t>
            </a:r>
          </a:p>
          <a:p>
            <a:pPr marL="534988">
              <a:lnSpc>
                <a:spcPct val="150000"/>
              </a:lnSpc>
              <a:buFont typeface="Arial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Schulbuchaktion</a:t>
            </a:r>
          </a:p>
          <a:p>
            <a:pPr marL="534988">
              <a:lnSpc>
                <a:spcPct val="150000"/>
              </a:lnSpc>
              <a:buFont typeface="Arial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Bezahlung der Lehrkräfte, usw.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-1" y="2459803"/>
            <a:ext cx="1219199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Ist die Bezahlung von Steuern sinnvoll und notwendig?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266135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Diskussionsrunde: </a:t>
            </a:r>
          </a:p>
        </p:txBody>
      </p:sp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181705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>
                <a:latin typeface="Arial" panose="020B0604020202020204" pitchFamily="34" charset="0"/>
                <a:cs typeface="Arial" panose="020B0604020202020204" pitchFamily="34" charset="0"/>
              </a:rPr>
              <a:t>Wer von Euch</a:t>
            </a:r>
          </a:p>
          <a:p>
            <a:pPr algn="ctr"/>
            <a:r>
              <a:rPr lang="de-DE" sz="8000" b="1" dirty="0">
                <a:latin typeface="Arial" panose="020B0604020202020204" pitchFamily="34" charset="0"/>
                <a:cs typeface="Arial" panose="020B0604020202020204" pitchFamily="34" charset="0"/>
              </a:rPr>
              <a:t>bezahlt Steuern ?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2118884" y="2353533"/>
            <a:ext cx="8499022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951793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Ich behaupte:</a:t>
            </a:r>
          </a:p>
          <a:p>
            <a:pPr algn="ctr"/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8000" b="1" dirty="0">
                <a:latin typeface="Arial" panose="020B0604020202020204" pitchFamily="34" charset="0"/>
                <a:cs typeface="Arial" panose="020B0604020202020204" pitchFamily="34" charset="0"/>
              </a:rPr>
              <a:t>„Alle von Euch bezahlen bereits Steuern !“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WAS SIND EIGENTLICH STEUERN?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Arbeitsauftrag 1 (2 Min.)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927100" y="2232329"/>
            <a:ext cx="10490200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Schreibt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auf euer Arbeitsblatt jene Steuern auf, von denen ihr schon einmal gehört oder gelesen habt.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Unterstreicht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jene, von denen ihr wisst, dass ihr sie schon einmal bezahlt habt.</a:t>
            </a: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2118884" y="2503957"/>
            <a:ext cx="849902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Umsatzsteuer (Mehrwertsteuer)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Kapitalertragsteuer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ZWEI STEUERN, DIE DIR OFT BEGEGNEN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Arbeitsblatt </a:t>
            </a:r>
          </a:p>
        </p:txBody>
      </p:sp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1587500" y="2366956"/>
            <a:ext cx="9690100" cy="18235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  <p:pic>
        <p:nvPicPr>
          <p:cNvPr id="9" name="Bild 8" descr="Scan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532109"/>
            <a:ext cx="2971800" cy="5125212"/>
          </a:xfrm>
          <a:prstGeom prst="rect">
            <a:avLst/>
          </a:prstGeom>
        </p:spPr>
      </p:pic>
      <p:pic>
        <p:nvPicPr>
          <p:cNvPr id="10" name="Bild 9" descr="Scan00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445" y="2202881"/>
            <a:ext cx="2862072" cy="4219956"/>
          </a:xfrm>
          <a:prstGeom prst="rect">
            <a:avLst/>
          </a:prstGeom>
        </p:spPr>
      </p:pic>
      <p:pic>
        <p:nvPicPr>
          <p:cNvPr id="11" name="Bild 10" descr="Scan0004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9244" y="752094"/>
            <a:ext cx="2848356" cy="478688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75008" y="4609069"/>
            <a:ext cx="2597241" cy="469557"/>
          </a:xfrm>
          <a:prstGeom prst="rect">
            <a:avLst/>
          </a:prstGeom>
          <a:noFill/>
          <a:ln w="28575">
            <a:solidFill>
              <a:srgbClr val="5CA97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4699227" y="5107458"/>
            <a:ext cx="2597241" cy="168878"/>
          </a:xfrm>
          <a:prstGeom prst="rect">
            <a:avLst/>
          </a:prstGeom>
          <a:noFill/>
          <a:ln w="28575">
            <a:solidFill>
              <a:srgbClr val="5CA97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8429244" y="4480117"/>
            <a:ext cx="2597241" cy="212446"/>
          </a:xfrm>
          <a:prstGeom prst="rect">
            <a:avLst/>
          </a:prstGeom>
          <a:noFill/>
          <a:ln w="28575">
            <a:solidFill>
              <a:srgbClr val="5CA97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Umsatzsteuer </a:t>
            </a:r>
            <a:b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(Mehrwertsteuer)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Arbeitsauftrag 2 (10 Min.)</a:t>
            </a:r>
          </a:p>
          <a:p>
            <a:pPr algn="ctr"/>
            <a:endParaRPr lang="de-DE" sz="4000" b="1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172535" y="541486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Umsatzsteuer (</a:t>
            </a:r>
            <a:r>
              <a:rPr lang="de-DE" sz="4000" b="1" dirty="0" err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</a:t>
            </a: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= Mehrwertsteuer (</a:t>
            </a:r>
            <a:r>
              <a:rPr lang="de-DE" sz="4000" b="1" dirty="0" err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MWSt.</a:t>
            </a: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Arbeitsauftrag 2 (10 Min.)</a:t>
            </a:r>
          </a:p>
          <a:p>
            <a:pPr algn="ctr"/>
            <a:endParaRPr lang="de-DE" sz="4000" b="1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605481" y="1617404"/>
            <a:ext cx="10672119" cy="549381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Besteuert wird der Austausch (Kauf) von Lieferungen (Waren) und Dienstleistungen</a:t>
            </a:r>
          </a:p>
          <a:p>
            <a:pPr marL="285750" indent="-285750"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 Österreich gibt es dafür 3 Steuersätze: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Normaler Steuersatz 20% (z.B. Kleidung, Getränke)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Speziell ermäßigter Steuersatz 13% (z.B. Kulturveranstaltungen wie Kino, Zoobesuche)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Ermäßigter Steuersatz 10% (z.B. Lebensmittel (außer Getränke), Bücher, Müllabfuhr, Transport (außer Flug), Reparaturen)</a:t>
            </a:r>
          </a:p>
          <a:p>
            <a:pPr marL="285750" indent="-285750">
              <a:lnSpc>
                <a:spcPct val="150000"/>
              </a:lnSpc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Kapitalertragsteuer (</a:t>
            </a:r>
            <a:r>
              <a:rPr lang="de-DE" sz="4000" b="1" dirty="0" err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KESt</a:t>
            </a: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(Arbeitsblatt) 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387178" y="1863914"/>
            <a:ext cx="11804822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Besteuert werden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Erträge aus Kapitalvermögen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(z.B. Guthaben auf einem Sparbuch). Die Bank zahlt für das Geld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Zinsen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Für diese Zinsen muss man Steuern zahlen. Diese Steuer nennt man Kapitalertragssteuer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.). Die Kapitalertragssteuer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.) beträgt 25%.</a:t>
            </a:r>
          </a:p>
          <a:p>
            <a:pPr marL="285750" indent="-285750">
              <a:lnSpc>
                <a:spcPct val="150000"/>
              </a:lnSpc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  <p:pic>
        <p:nvPicPr>
          <p:cNvPr id="9" name="Bild 8" descr="sparbuch-geld-sparschwe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308" y="4486481"/>
            <a:ext cx="3288068" cy="23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  <p:pic>
        <p:nvPicPr>
          <p:cNvPr id="9" name="Bild 8" descr="sparbuch-geld-sparschwe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308" y="4486481"/>
            <a:ext cx="3288068" cy="237151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859989"/>
            <a:ext cx="12192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100 Euro auf dem Sparbuch bekommst du von der Bank 1% Verzinsung</a:t>
            </a:r>
          </a:p>
          <a:p>
            <a:pPr marL="285750" indent="-285750" algn="ctr">
              <a:lnSpc>
                <a:spcPct val="150000"/>
              </a:lnSpc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1% von 100 € = 1 € Zinsertrag</a:t>
            </a:r>
          </a:p>
          <a:p>
            <a:pPr marL="285750" indent="-285750" algn="ctr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den Zinsertrag musst du 25%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KESt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zahlen</a:t>
            </a:r>
          </a:p>
          <a:p>
            <a:pPr marL="285750" indent="-285750" algn="ctr">
              <a:lnSpc>
                <a:spcPct val="150000"/>
              </a:lnSpc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25 % von 1 € = 25 Cent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KESt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dein Zinsguthaben beträgt 75 Cent nach Abzug der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KESt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Kapitalertragsteuer </a:t>
            </a: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4000" b="1" dirty="0" err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KESt</a:t>
            </a: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(Arbeitsblatt: einfaches Rechenbeispiel) </a:t>
            </a:r>
          </a:p>
        </p:txBody>
      </p:sp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f6f8c527-6acb-447c-9b2c-d911936982bd" xsi:nil="true"/>
    <Owner xmlns="f6f8c527-6acb-447c-9b2c-d911936982bd">
      <UserInfo>
        <DisplayName/>
        <AccountId xsi:nil="true"/>
        <AccountType/>
      </UserInfo>
    </Owner>
    <Distribution_Groups xmlns="f6f8c527-6acb-447c-9b2c-d911936982bd" xsi:nil="true"/>
    <Math_Settings xmlns="f6f8c527-6acb-447c-9b2c-d911936982bd" xsi:nil="true"/>
    <IsNotebookLocked xmlns="f6f8c527-6acb-447c-9b2c-d911936982bd" xsi:nil="true"/>
    <NotebookType xmlns="f6f8c527-6acb-447c-9b2c-d911936982bd" xsi:nil="true"/>
    <TeamsChannelId xmlns="f6f8c527-6acb-447c-9b2c-d911936982bd" xsi:nil="true"/>
    <Students xmlns="f6f8c527-6acb-447c-9b2c-d911936982bd">
      <UserInfo>
        <DisplayName/>
        <AccountId xsi:nil="true"/>
        <AccountType/>
      </UserInfo>
    </Students>
    <Student_Groups xmlns="f6f8c527-6acb-447c-9b2c-d911936982bd">
      <UserInfo>
        <DisplayName/>
        <AccountId xsi:nil="true"/>
        <AccountType/>
      </UserInfo>
    </Student_Groups>
    <Templates xmlns="f6f8c527-6acb-447c-9b2c-d911936982bd" xsi:nil="true"/>
    <Is_Collaboration_Space_Locked xmlns="f6f8c527-6acb-447c-9b2c-d911936982bd" xsi:nil="true"/>
    <Invited_Students xmlns="f6f8c527-6acb-447c-9b2c-d911936982bd" xsi:nil="true"/>
    <CultureName xmlns="f6f8c527-6acb-447c-9b2c-d911936982bd" xsi:nil="true"/>
    <Self_Registration_Enabled xmlns="f6f8c527-6acb-447c-9b2c-d911936982bd" xsi:nil="true"/>
    <Has_Teacher_Only_SectionGroup xmlns="f6f8c527-6acb-447c-9b2c-d911936982bd" xsi:nil="true"/>
    <DefaultSectionNames xmlns="f6f8c527-6acb-447c-9b2c-d911936982bd" xsi:nil="true"/>
    <AppVersion xmlns="f6f8c527-6acb-447c-9b2c-d911936982bd" xsi:nil="true"/>
    <Invited_Teachers xmlns="f6f8c527-6acb-447c-9b2c-d911936982bd" xsi:nil="true"/>
    <FolderType xmlns="f6f8c527-6acb-447c-9b2c-d911936982bd" xsi:nil="true"/>
    <Teachers xmlns="f6f8c527-6acb-447c-9b2c-d911936982bd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E8616A6D4540438E706B3BFA848E2B" ma:contentTypeVersion="31" ma:contentTypeDescription="Ein neues Dokument erstellen." ma:contentTypeScope="" ma:versionID="042804f188823910fc73ee83aba098ad">
  <xsd:schema xmlns:xsd="http://www.w3.org/2001/XMLSchema" xmlns:xs="http://www.w3.org/2001/XMLSchema" xmlns:p="http://schemas.microsoft.com/office/2006/metadata/properties" xmlns:ns3="f6f8c527-6acb-447c-9b2c-d911936982bd" xmlns:ns4="3ecf7154-2e1e-4f96-9d0e-b9cdfd4fa107" targetNamespace="http://schemas.microsoft.com/office/2006/metadata/properties" ma:root="true" ma:fieldsID="2fd90c64b4a112751fcfeeb28adcc626" ns3:_="" ns4:_="">
    <xsd:import namespace="f6f8c527-6acb-447c-9b2c-d911936982bd"/>
    <xsd:import namespace="3ecf7154-2e1e-4f96-9d0e-b9cdfd4fa1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ath_Setting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8c527-6acb-447c-9b2c-d91193698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ath_Settings" ma:index="30" nillable="true" ma:displayName="Math Settings" ma:internalName="Math_Settings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f7154-2e1e-4f96-9d0e-b9cdfd4fa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0C1537-34F0-4C41-867C-8EBE6B1B9785}">
  <ds:schemaRefs>
    <ds:schemaRef ds:uri="http://schemas.microsoft.com/office/infopath/2007/PartnerControls"/>
    <ds:schemaRef ds:uri="f6f8c527-6acb-447c-9b2c-d911936982b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ecf7154-2e1e-4f96-9d0e-b9cdfd4fa10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1AE7FB-DE1E-4CE1-BC2F-748570C7C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f8c527-6acb-447c-9b2c-d911936982bd"/>
    <ds:schemaRef ds:uri="3ecf7154-2e1e-4f96-9d0e-b9cdfd4fa1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6AB1E-9AA7-4120-BD56-0AFFF6030C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Breitbild</PresentationFormat>
  <Paragraphs>107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 Quizfrage: Wer bekommt die Steuern?</vt:lpstr>
      <vt:lpstr>4. Wer bekommt die Steuern? Arbeitsblatt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Lehner</dc:creator>
  <cp:lastModifiedBy>Anna Oberrauch</cp:lastModifiedBy>
  <cp:revision>111</cp:revision>
  <dcterms:created xsi:type="dcterms:W3CDTF">2019-05-23T15:59:13Z</dcterms:created>
  <dcterms:modified xsi:type="dcterms:W3CDTF">2023-11-11T20:39:58Z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0x01010003E8616A6D4540438E706B3BFA848E2B</vt:lpwstr>
  </property>
</Properties>
</file>