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88" r:id="rId3"/>
    <p:sldId id="289" r:id="rId4"/>
    <p:sldId id="290" r:id="rId5"/>
    <p:sldId id="291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A9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D3E842-B544-46FD-839B-3C292DA8A84D}" v="6" dt="2026-08-05T19:46:52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3"/>
    <p:restoredTop sz="94789"/>
  </p:normalViewPr>
  <p:slideViewPr>
    <p:cSldViewPr snapToGrid="0" snapToObjects="1">
      <p:cViewPr varScale="1">
        <p:scale>
          <a:sx n="150" d="100"/>
          <a:sy n="150" d="100"/>
        </p:scale>
        <p:origin x="2448" y="176"/>
      </p:cViewPr>
      <p:guideLst>
        <p:guide orient="horz" pos="4156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Oberrauch" userId="79b1f33c-761f-4e76-906c-5d64ce3e19f2" providerId="ADAL" clId="{F4E5174B-693F-46EC-8D16-69026C932F8C}"/>
    <pc:docChg chg="custSel modSld">
      <pc:chgData name="Anna Oberrauch" userId="79b1f33c-761f-4e76-906c-5d64ce3e19f2" providerId="ADAL" clId="{F4E5174B-693F-46EC-8D16-69026C932F8C}" dt="2026-08-05T19:46:52.051" v="70" actId="1076"/>
      <pc:docMkLst>
        <pc:docMk/>
      </pc:docMkLst>
      <pc:sldChg chg="addSp delSp modSp mod">
        <pc:chgData name="Anna Oberrauch" userId="79b1f33c-761f-4e76-906c-5d64ce3e19f2" providerId="ADAL" clId="{F4E5174B-693F-46EC-8D16-69026C932F8C}" dt="2026-08-05T19:46:52.051" v="70" actId="1076"/>
        <pc:sldMkLst>
          <pc:docMk/>
          <pc:sldMk cId="304156595" sldId="288"/>
        </pc:sldMkLst>
        <pc:spChg chg="add mod">
          <ac:chgData name="Anna Oberrauch" userId="79b1f33c-761f-4e76-906c-5d64ce3e19f2" providerId="ADAL" clId="{F4E5174B-693F-46EC-8D16-69026C932F8C}" dt="2026-08-05T19:46:52.051" v="70" actId="1076"/>
          <ac:spMkLst>
            <pc:docMk/>
            <pc:sldMk cId="304156595" sldId="288"/>
            <ac:spMk id="7" creationId="{0D0374F4-C758-9097-E328-FA74E4AA49B7}"/>
          </ac:spMkLst>
        </pc:spChg>
        <pc:spChg chg="del">
          <ac:chgData name="Anna Oberrauch" userId="79b1f33c-761f-4e76-906c-5d64ce3e19f2" providerId="ADAL" clId="{F4E5174B-693F-46EC-8D16-69026C932F8C}" dt="2026-08-05T19:43:17.246" v="0" actId="478"/>
          <ac:spMkLst>
            <pc:docMk/>
            <pc:sldMk cId="304156595" sldId="288"/>
            <ac:spMk id="8" creationId="{C91CE51E-9412-2343-17F6-5DA0ACD3E23A}"/>
          </ac:spMkLst>
        </pc:spChg>
        <pc:picChg chg="add mod modCrop">
          <ac:chgData name="Anna Oberrauch" userId="79b1f33c-761f-4e76-906c-5d64ce3e19f2" providerId="ADAL" clId="{F4E5174B-693F-46EC-8D16-69026C932F8C}" dt="2026-08-05T19:46:36.893" v="66" actId="1076"/>
          <ac:picMkLst>
            <pc:docMk/>
            <pc:sldMk cId="304156595" sldId="288"/>
            <ac:picMk id="5" creationId="{17B9C533-2F05-0CD4-09D0-77C700FC3854}"/>
          </ac:picMkLst>
        </pc:picChg>
      </pc:sldChg>
    </pc:docChg>
  </pc:docChgLst>
  <pc:docChgLst>
    <pc:chgData name="Anna Oberrauch" userId="79b1f33c-761f-4e76-906c-5d64ce3e19f2" providerId="ADAL" clId="{7FAC640B-B07C-429B-8B70-4010D0CC0F50}"/>
    <pc:docChg chg="custSel modSld">
      <pc:chgData name="Anna Oberrauch" userId="79b1f33c-761f-4e76-906c-5d64ce3e19f2" providerId="ADAL" clId="{7FAC640B-B07C-429B-8B70-4010D0CC0F50}" dt="2026-08-03T10:20:14.484" v="87" actId="1076"/>
      <pc:docMkLst>
        <pc:docMk/>
      </pc:docMkLst>
      <pc:sldChg chg="addSp delSp modSp mod">
        <pc:chgData name="Anna Oberrauch" userId="79b1f33c-761f-4e76-906c-5d64ce3e19f2" providerId="ADAL" clId="{7FAC640B-B07C-429B-8B70-4010D0CC0F50}" dt="2026-08-03T10:20:14.484" v="87" actId="1076"/>
        <pc:sldMkLst>
          <pc:docMk/>
          <pc:sldMk cId="304156595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4CDDF-4358-2C45-9838-0B1B6FA8BD44}" type="datetimeFigureOut">
              <a:rPr lang="de-DE" smtClean="0"/>
              <a:t>20.08.26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193F4-F389-3F40-A19E-5225272A2C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98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C3856-D2C4-46DB-8BDD-AC4ECC9ED030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08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9AAE-0F1A-480C-8370-41F7C63D59D1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546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6D25-C00F-431D-9089-52D07EAD9BB2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863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6BB1-6C09-43CD-963E-B0A04F9C2D64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2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F0A49-84DE-4E1D-BD31-6C4EC0E2A1FB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54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8BB6-6344-42E2-B16D-6FCAF73FCE47}" type="datetime1">
              <a:rPr lang="de-DE" smtClean="0"/>
              <a:t>20.08.26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842D-BBB1-4F76-A042-BE9974DB4F88}" type="datetime1">
              <a:rPr lang="de-DE" smtClean="0"/>
              <a:t>20.08.26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01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0D69-1D95-407B-B534-2D72B0B6BCBC}" type="datetime1">
              <a:rPr lang="de-DE" smtClean="0"/>
              <a:t>20.08.26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803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246C4-B50A-4649-9F87-8AFE1D7BCB6F}" type="datetime1">
              <a:rPr lang="de-DE" smtClean="0"/>
              <a:t>20.08.26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5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7EA87-22FB-4819-A8C2-B66933A56C61}" type="datetime1">
              <a:rPr lang="de-DE" smtClean="0"/>
              <a:t>20.08.26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962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09-CF71-4FD5-A6F8-21511D17E9A1}" type="datetime1">
              <a:rPr lang="de-DE" smtClean="0"/>
              <a:t>20.08.26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52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A2DA9-8A9D-4A43-ACEF-AE0E0177E11A}" type="datetime1">
              <a:rPr lang="de-DE" smtClean="0"/>
              <a:t>20.08.26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54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inews.it/tgr/tagesschau/articoli/2026/07/die-ressourcen-sind-verbraucht-0c68c27a-fe88-45a8-8b5e-77cc974e1051.html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overshoot.footprintnetwork.org/newsroom/press-release-june-2025-english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z.net/aktuell/wissen/medizin-ernaehrung/luftverschmutzung-in-der-eu-asthma-diabetes-und-demenz-all-das-kann-feinstaub-im-koerper-ausloesen-110048633.html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wwf.de/themen-projekte/plastik/plastikmuell-im-meer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hyperlink" Target="https://www.derstandard.de/story/3000000303500/kunstduenger-ruiniert-millionen-alte-prozesse-im-boden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www.derstandard.at/story/3000000211483/wie-der-klimawandel-skigebieten-den-garaus-macht" TargetMode="Externa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EC71B74F-AF36-46B6-B3F1-A1A72631DE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12405" r="72492" b="21184"/>
          <a:stretch/>
        </p:blipFill>
        <p:spPr bwMode="auto">
          <a:xfrm rot="16200000">
            <a:off x="4076231" y="2208306"/>
            <a:ext cx="693015" cy="502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33DBA797-0FB0-49F3-B200-2A5291CA2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8" t="12405" r="72492" b="21184"/>
          <a:stretch/>
        </p:blipFill>
        <p:spPr bwMode="auto">
          <a:xfrm>
            <a:off x="6560272" y="1406366"/>
            <a:ext cx="693015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484C07E-1ED7-4096-9AF1-C80336CA5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17160" r="-7500" b="16429"/>
          <a:stretch>
            <a:fillRect/>
          </a:stretch>
        </p:blipFill>
        <p:spPr bwMode="auto">
          <a:xfrm>
            <a:off x="1750219" y="1229836"/>
            <a:ext cx="5484812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ahmen 10"/>
          <p:cNvSpPr/>
          <p:nvPr/>
        </p:nvSpPr>
        <p:spPr>
          <a:xfrm>
            <a:off x="1609727" y="967106"/>
            <a:ext cx="5924551" cy="4394835"/>
          </a:xfrm>
          <a:prstGeom prst="frame">
            <a:avLst/>
          </a:prstGeom>
          <a:solidFill>
            <a:srgbClr val="D402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  <p:sp>
        <p:nvSpPr>
          <p:cNvPr id="25" name="Textfeld 28"/>
          <p:cNvSpPr txBox="1"/>
          <p:nvPr/>
        </p:nvSpPr>
        <p:spPr>
          <a:xfrm>
            <a:off x="1609727" y="5362575"/>
            <a:ext cx="5924551" cy="528320"/>
          </a:xfrm>
          <a:prstGeom prst="rect">
            <a:avLst/>
          </a:prstGeom>
          <a:solidFill>
            <a:srgbClr val="67B24C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AT" sz="2600" b="1" dirty="0">
                <a:solidFill>
                  <a:srgbClr val="FFFFFF"/>
                </a:solidFill>
                <a:latin typeface="Arial"/>
                <a:ea typeface="Times New Roman"/>
              </a:rPr>
              <a:t>  </a:t>
            </a:r>
            <a:r>
              <a:rPr lang="de-AT" sz="2400" b="1" dirty="0">
                <a:solidFill>
                  <a:srgbClr val="FFFFFF"/>
                </a:solidFill>
                <a:latin typeface="Arial"/>
                <a:ea typeface="Times New Roman"/>
              </a:rPr>
              <a:t>Überschreiten der Belastungsgrenzen </a:t>
            </a:r>
            <a:endParaRPr lang="de-AT" sz="1200" dirty="0">
              <a:latin typeface="Times New Roman"/>
              <a:ea typeface="Times New Roman"/>
            </a:endParaRPr>
          </a:p>
        </p:txBody>
      </p:sp>
      <p:sp>
        <p:nvSpPr>
          <p:cNvPr id="26" name="Textfeld 19"/>
          <p:cNvSpPr txBox="1"/>
          <p:nvPr/>
        </p:nvSpPr>
        <p:spPr>
          <a:xfrm>
            <a:off x="1609725" y="4841241"/>
            <a:ext cx="5765800" cy="520700"/>
          </a:xfrm>
          <a:prstGeom prst="rect">
            <a:avLst/>
          </a:prstGeom>
          <a:solidFill>
            <a:srgbClr val="D4021D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AT" sz="2600" b="1" dirty="0">
                <a:solidFill>
                  <a:srgbClr val="FFFFFF"/>
                </a:solidFill>
                <a:latin typeface="Arial"/>
                <a:ea typeface="Times New Roman"/>
              </a:rPr>
              <a:t>  </a:t>
            </a:r>
            <a:endParaRPr lang="de-AT" sz="1200" dirty="0">
              <a:latin typeface="Times New Roman"/>
              <a:ea typeface="Times New Roman"/>
            </a:endParaRPr>
          </a:p>
        </p:txBody>
      </p:sp>
      <p:pic>
        <p:nvPicPr>
          <p:cNvPr id="27" name="Grafik 2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72" y="37148"/>
            <a:ext cx="2002155" cy="1001395"/>
          </a:xfrm>
          <a:prstGeom prst="rect">
            <a:avLst/>
          </a:prstGeom>
        </p:spPr>
      </p:pic>
      <p:sp>
        <p:nvSpPr>
          <p:cNvPr id="28" name="Textfeld 29"/>
          <p:cNvSpPr txBox="1"/>
          <p:nvPr/>
        </p:nvSpPr>
        <p:spPr>
          <a:xfrm>
            <a:off x="5580409" y="283211"/>
            <a:ext cx="3746500" cy="3302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de-AT" sz="1000" dirty="0">
                <a:solidFill>
                  <a:srgbClr val="000000"/>
                </a:solidFill>
                <a:latin typeface="Arial"/>
                <a:ea typeface="Times New Roman"/>
              </a:rPr>
              <a:t>Reihe: Unterrichtsbeispiele zur sozioökonomischen Bildung</a:t>
            </a:r>
            <a:endParaRPr lang="de-AT" sz="1200" dirty="0">
              <a:latin typeface="Times New Roman"/>
              <a:ea typeface="Times New Roman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12A0E1F-F0C6-4AE0-93B3-FA70DB66FFCE}"/>
              </a:ext>
            </a:extLst>
          </p:cNvPr>
          <p:cNvSpPr txBox="1"/>
          <p:nvPr/>
        </p:nvSpPr>
        <p:spPr>
          <a:xfrm>
            <a:off x="6366325" y="6276104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0" name="Picture 2" descr="BMSGPK_Logo_srgb">
            <a:extLst>
              <a:ext uri="{FF2B5EF4-FFF2-40B4-BE49-F238E27FC236}">
                <a16:creationId xmlns:a16="http://schemas.microsoft.com/office/drawing/2014/main" id="{1909D8BA-59B4-4C2C-B639-600B62853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27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-1524000" y="54148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Welterschöpfungstag Teil 1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6366325" y="6212763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5" y="5925068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6253956" y="127895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2</a:t>
            </a:fld>
            <a:endParaRPr lang="de-DE" dirty="0"/>
          </a:p>
        </p:txBody>
      </p:sp>
      <p:pic>
        <p:nvPicPr>
          <p:cNvPr id="1026" name="Picture 2" descr="BMSGPK_Logo_s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B9C533-2F05-0CD4-09D0-77C700FC38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344"/>
          <a:stretch>
            <a:fillRect/>
          </a:stretch>
        </p:blipFill>
        <p:spPr>
          <a:xfrm>
            <a:off x="1088136" y="1272024"/>
            <a:ext cx="7344862" cy="43841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0D0374F4-C758-9097-E328-FA74E4AA4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549" y="5725013"/>
            <a:ext cx="77620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RaiNews.it, 20.08.2026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https://www.rainews.it/tgr/tagesschau/articoli/2026/07/die-ressourcen-sind-verbraucht-0c68c27a-fe88-45a8-8b5e-77cc974e1051.html</a:t>
            </a:r>
            <a:endParaRPr kumimoji="0" lang="de-AT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-1524000" y="44256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Welterschöpfungstag Teil 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6366325" y="6212763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5" y="5925068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6228935" y="73839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3</a:t>
            </a:fld>
            <a:endParaRPr lang="de-DE" dirty="0"/>
          </a:p>
        </p:txBody>
      </p:sp>
      <p:pic>
        <p:nvPicPr>
          <p:cNvPr id="1026" name="Picture 2" descr="BMSGPK_Logo_s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6F2A0E-2560-4A3C-A776-15ED308BD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8451D53-FF6D-4B83-812A-07F41DCB2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9233" y="6501171"/>
            <a:ext cx="603242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AT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Quelle: </a:t>
            </a:r>
            <a:r>
              <a:rPr lang="de-AT" altLang="de-DE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https://overshoot.footprintnetwork.org/newsroom/press-release-june-2025-english/</a:t>
            </a:r>
            <a:r>
              <a:rPr lang="de-AT" altLang="de-DE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AT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(20.08.2026)</a:t>
            </a:r>
            <a:r>
              <a:rPr kumimoji="0" lang="de-AT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de-AT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0545607-9203-C0C0-7F8B-E7437306E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083" y="903745"/>
            <a:ext cx="7025833" cy="52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18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0" y="20135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Mögliche Folgen durch das Überschreiten</a:t>
            </a:r>
          </a:p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biologischen Ressourcen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6366325" y="6212763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5" y="5925068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6366325" y="49276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4</a:t>
            </a:fld>
            <a:endParaRPr lang="de-DE"/>
          </a:p>
        </p:txBody>
      </p:sp>
      <p:pic>
        <p:nvPicPr>
          <p:cNvPr id="1026" name="Picture 2" descr="BMSGPK_Logo_s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5957053-260A-45E8-B53F-272FD20B2BD4}"/>
              </a:ext>
            </a:extLst>
          </p:cNvPr>
          <p:cNvSpPr txBox="1"/>
          <p:nvPr/>
        </p:nvSpPr>
        <p:spPr>
          <a:xfrm rot="21081825">
            <a:off x="5062500" y="1341964"/>
            <a:ext cx="39006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Der Standard, 13.3.2024</a:t>
            </a:r>
          </a:p>
          <a:p>
            <a:r>
              <a:rPr lang="de-AT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https://www.derstandard.at/story/3000000211483/wie-der-klimawandel-skigebieten-den-garaus-macht</a:t>
            </a:r>
            <a:r>
              <a:rPr lang="de-A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E1DCC21-4DC9-4F22-893D-462E4A0229E5}"/>
              </a:ext>
            </a:extLst>
          </p:cNvPr>
          <p:cNvSpPr txBox="1"/>
          <p:nvPr/>
        </p:nvSpPr>
        <p:spPr>
          <a:xfrm>
            <a:off x="5683169" y="4022639"/>
            <a:ext cx="3299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Der Standard, 7.2.2026</a:t>
            </a:r>
          </a:p>
          <a:p>
            <a:pPr algn="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https://www.derstandard.de/story/3000000303500/kunstduenger-ruiniert-millionen-alte-prozesse-im-boden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A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F474C03-3421-4B76-A48E-04E061F06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10507">
            <a:off x="368487" y="3895002"/>
            <a:ext cx="4582848" cy="107186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B03DF5BB-48A1-45B2-8C7C-0AC345FE26C6}"/>
              </a:ext>
            </a:extLst>
          </p:cNvPr>
          <p:cNvSpPr txBox="1"/>
          <p:nvPr/>
        </p:nvSpPr>
        <p:spPr>
          <a:xfrm rot="825806">
            <a:off x="88727" y="5030885"/>
            <a:ext cx="4366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WWF, 02.03.2026</a:t>
            </a:r>
          </a:p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https://www.wwf.de/themen-projekte/plastik/plastikmuell-im-meer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AT" sz="13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4B0E923-A0FA-4FCE-A877-389C26DE7AE0}"/>
              </a:ext>
            </a:extLst>
          </p:cNvPr>
          <p:cNvSpPr txBox="1"/>
          <p:nvPr/>
        </p:nvSpPr>
        <p:spPr>
          <a:xfrm rot="20879578">
            <a:off x="4929796" y="5635471"/>
            <a:ext cx="4410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Frankfurter Allgemeine, 16.10.2024</a:t>
            </a:r>
          </a:p>
          <a:p>
            <a:r>
              <a:rPr lang="de-AT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https://www.faz.net/aktuell/wissen/medizin-ernaehrung/luftverschmutzung-in-der-eu-asthma-diabetes-und-demenz-all-das-kann-feinstaub-im-koerper-ausloesen-110048633.html</a:t>
            </a:r>
            <a:r>
              <a:rPr lang="de-A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DD2F7A-4E52-5A4F-F955-39EAB97CC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01405">
            <a:off x="4811107" y="5117543"/>
            <a:ext cx="3797202" cy="5587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F0EC735-74D3-7064-DC52-AAB49EA50A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6141" y="2564958"/>
            <a:ext cx="4706442" cy="144716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4D8D1CC-D593-4A3B-A7DA-1D96254C9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993125">
            <a:off x="386838" y="1365104"/>
            <a:ext cx="4732350" cy="133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4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-1524000" y="54148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M3 – Teil 2: Unsere Schlagzeilen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6366325" y="6212763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5" y="5925068"/>
            <a:ext cx="1627368" cy="813684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5C0D005-74B3-4BC6-8847-B1F326E06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1022"/>
            <a:ext cx="7886700" cy="4351338"/>
          </a:xfrm>
        </p:spPr>
        <p:txBody>
          <a:bodyPr>
            <a:norm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 descr="BMSGPK_Logo_s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6BCA03D3-862A-4124-A3B4-65A53C9D7074}"/>
              </a:ext>
            </a:extLst>
          </p:cNvPr>
          <p:cNvSpPr txBox="1">
            <a:spLocks/>
          </p:cNvSpPr>
          <p:nvPr/>
        </p:nvSpPr>
        <p:spPr>
          <a:xfrm>
            <a:off x="6228935" y="738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8C118-F3CA-134E-B1BE-D13545587C70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310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-1522540" y="226052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Mögliche Struktur einer Concept </a:t>
            </a:r>
            <a:r>
              <a:rPr lang="de-DE" sz="2400" b="1" dirty="0" err="1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endParaRPr lang="de-DE" sz="2400" b="1" dirty="0">
              <a:solidFill>
                <a:srgbClr val="5CA9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6366325" y="6212763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23" y="5925068"/>
            <a:ext cx="1627368" cy="813684"/>
          </a:xfrm>
          <a:prstGeom prst="rect">
            <a:avLst/>
          </a:prstGeom>
        </p:spPr>
      </p:pic>
      <p:pic>
        <p:nvPicPr>
          <p:cNvPr id="1026" name="Picture 2" descr="BMSGPK_Logo_s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525" y="6141496"/>
            <a:ext cx="1386610" cy="38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AD6FAC5-E7ED-4BDD-94FA-28413B4155CF}"/>
              </a:ext>
            </a:extLst>
          </p:cNvPr>
          <p:cNvSpPr/>
          <p:nvPr/>
        </p:nvSpPr>
        <p:spPr>
          <a:xfrm>
            <a:off x="1396998" y="2503717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Direkte Auswirkung 1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58BE8A38-8D1C-485F-BE30-9197D07AEF43}"/>
              </a:ext>
            </a:extLst>
          </p:cNvPr>
          <p:cNvSpPr/>
          <p:nvPr/>
        </p:nvSpPr>
        <p:spPr>
          <a:xfrm>
            <a:off x="5154524" y="2142139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Direkte Auswirkung 2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8A95DA4-E6A7-44C8-B2FC-86789C2EDA0B}"/>
              </a:ext>
            </a:extLst>
          </p:cNvPr>
          <p:cNvSpPr/>
          <p:nvPr/>
        </p:nvSpPr>
        <p:spPr>
          <a:xfrm>
            <a:off x="3528784" y="4603202"/>
            <a:ext cx="1416959" cy="57331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Direkte Auswirkung 3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C6DEF1D3-7FAF-4836-8DEE-2F30698B63DD}"/>
              </a:ext>
            </a:extLst>
          </p:cNvPr>
          <p:cNvSpPr/>
          <p:nvPr/>
        </p:nvSpPr>
        <p:spPr>
          <a:xfrm>
            <a:off x="605967" y="1045031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5A621AB9-4387-4FAC-A0FC-674007D9E87F}"/>
              </a:ext>
            </a:extLst>
          </p:cNvPr>
          <p:cNvSpPr/>
          <p:nvPr/>
        </p:nvSpPr>
        <p:spPr>
          <a:xfrm>
            <a:off x="2227034" y="1030517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0FCF4FD-6FD7-467B-8000-5F64C564764A}"/>
              </a:ext>
            </a:extLst>
          </p:cNvPr>
          <p:cNvSpPr/>
          <p:nvPr/>
        </p:nvSpPr>
        <p:spPr>
          <a:xfrm>
            <a:off x="5154525" y="1008210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916DBEE-9497-4C30-9383-EE9ACB9A9774}"/>
              </a:ext>
            </a:extLst>
          </p:cNvPr>
          <p:cNvSpPr/>
          <p:nvPr/>
        </p:nvSpPr>
        <p:spPr>
          <a:xfrm>
            <a:off x="7455636" y="1008212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D788A768-4D0D-44AB-A511-F8D6E9EFAFFE}"/>
              </a:ext>
            </a:extLst>
          </p:cNvPr>
          <p:cNvSpPr/>
          <p:nvPr/>
        </p:nvSpPr>
        <p:spPr>
          <a:xfrm>
            <a:off x="3500845" y="5594752"/>
            <a:ext cx="1416959" cy="57331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11A0B4F7-3C7A-494D-A45A-088D3CB9FACD}"/>
              </a:ext>
            </a:extLst>
          </p:cNvPr>
          <p:cNvSpPr/>
          <p:nvPr/>
        </p:nvSpPr>
        <p:spPr>
          <a:xfrm>
            <a:off x="895629" y="5525817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D94B1115-18FC-46A5-9450-95469A5E66E3}"/>
              </a:ext>
            </a:extLst>
          </p:cNvPr>
          <p:cNvSpPr/>
          <p:nvPr/>
        </p:nvSpPr>
        <p:spPr>
          <a:xfrm>
            <a:off x="336093" y="4058476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769F3207-81E8-4BBF-A8A8-066389EB166B}"/>
              </a:ext>
            </a:extLst>
          </p:cNvPr>
          <p:cNvSpPr/>
          <p:nvPr/>
        </p:nvSpPr>
        <p:spPr>
          <a:xfrm>
            <a:off x="6007545" y="5239160"/>
            <a:ext cx="1416959" cy="57331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Indirekte Auswirkung </a:t>
            </a:r>
            <a:endParaRPr lang="de-AT" sz="1600" dirty="0">
              <a:solidFill>
                <a:schemeClr val="tx1"/>
              </a:solidFill>
            </a:endParaRP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A22156C1-EF13-494C-B819-65898CB39BCF}"/>
              </a:ext>
            </a:extLst>
          </p:cNvPr>
          <p:cNvCxnSpPr>
            <a:cxnSpLocks/>
            <a:stCxn id="10" idx="0"/>
            <a:endCxn id="11" idx="2"/>
          </p:cNvCxnSpPr>
          <p:nvPr/>
        </p:nvCxnSpPr>
        <p:spPr>
          <a:xfrm flipH="1" flipV="1">
            <a:off x="2105478" y="3077031"/>
            <a:ext cx="2131786" cy="2662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09069079-1FAC-4065-BC1F-044569B4A445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1206500" y="1625603"/>
            <a:ext cx="898978" cy="87811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F704ECDE-3044-43D6-9388-AA6ADDB55973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2105478" y="1603833"/>
            <a:ext cx="788758" cy="8998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A06A26CE-3C6E-4703-8C9B-400E079F5866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237264" y="2705200"/>
            <a:ext cx="1644190" cy="63807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45BCF371-30A4-48E1-ACD5-3704536FD8BD}"/>
              </a:ext>
            </a:extLst>
          </p:cNvPr>
          <p:cNvCxnSpPr>
            <a:cxnSpLocks/>
            <a:stCxn id="13" idx="0"/>
            <a:endCxn id="18" idx="2"/>
          </p:cNvCxnSpPr>
          <p:nvPr/>
        </p:nvCxnSpPr>
        <p:spPr>
          <a:xfrm flipV="1">
            <a:off x="5863004" y="1581524"/>
            <a:ext cx="1" cy="5606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53E5C734-FA0F-42B1-AD2C-A57947FC66FA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6571484" y="1294867"/>
            <a:ext cx="884152" cy="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677A3811-B7A3-4143-8A67-5E5C536EB099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>
            <a:off x="4237264" y="4152445"/>
            <a:ext cx="0" cy="4507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D9098327-38F6-4688-BB5F-CDC3E8927200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4209325" y="5195609"/>
            <a:ext cx="5440" cy="3991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3074826D-04E9-4CEF-8184-8D9472CBCCF5}"/>
              </a:ext>
            </a:extLst>
          </p:cNvPr>
          <p:cNvCxnSpPr>
            <a:cxnSpLocks/>
            <a:stCxn id="20" idx="3"/>
            <a:endCxn id="23" idx="1"/>
          </p:cNvCxnSpPr>
          <p:nvPr/>
        </p:nvCxnSpPr>
        <p:spPr>
          <a:xfrm flipV="1">
            <a:off x="4917804" y="5525817"/>
            <a:ext cx="1089741" cy="35559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BCA7E81E-31C6-4D1D-83A9-FF03E48189B0}"/>
              </a:ext>
            </a:extLst>
          </p:cNvPr>
          <p:cNvCxnSpPr>
            <a:cxnSpLocks/>
            <a:stCxn id="20" idx="1"/>
            <a:endCxn id="21" idx="3"/>
          </p:cNvCxnSpPr>
          <p:nvPr/>
        </p:nvCxnSpPr>
        <p:spPr>
          <a:xfrm flipH="1" flipV="1">
            <a:off x="2312588" y="5812474"/>
            <a:ext cx="1188257" cy="689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A2D87A41-F589-49B0-A352-CE6EB875CBB4}"/>
              </a:ext>
            </a:extLst>
          </p:cNvPr>
          <p:cNvCxnSpPr>
            <a:cxnSpLocks/>
            <a:stCxn id="21" idx="0"/>
            <a:endCxn id="22" idx="2"/>
          </p:cNvCxnSpPr>
          <p:nvPr/>
        </p:nvCxnSpPr>
        <p:spPr>
          <a:xfrm flipH="1" flipV="1">
            <a:off x="1044573" y="4631790"/>
            <a:ext cx="559536" cy="8940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EE4FB103-BD71-4BC0-9EE8-5539F23F199F}"/>
              </a:ext>
            </a:extLst>
          </p:cNvPr>
          <p:cNvSpPr txBox="1"/>
          <p:nvPr/>
        </p:nvSpPr>
        <p:spPr>
          <a:xfrm rot="561530">
            <a:off x="2880938" y="2895859"/>
            <a:ext cx="921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verstärkt</a:t>
            </a:r>
            <a:endParaRPr lang="de-AT" sz="1600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BC8AA30-C4C2-4B5A-9371-0C7D4FC0E162}"/>
              </a:ext>
            </a:extLst>
          </p:cNvPr>
          <p:cNvSpPr txBox="1"/>
          <p:nvPr/>
        </p:nvSpPr>
        <p:spPr>
          <a:xfrm>
            <a:off x="4203577" y="5218530"/>
            <a:ext cx="921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verstärkt</a:t>
            </a:r>
            <a:endParaRPr lang="de-AT" sz="1600" dirty="0"/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5A126C75-F517-4D6E-893F-A03E05C41B3A}"/>
              </a:ext>
            </a:extLst>
          </p:cNvPr>
          <p:cNvCxnSpPr>
            <a:stCxn id="17" idx="2"/>
            <a:endCxn id="13" idx="1"/>
          </p:cNvCxnSpPr>
          <p:nvPr/>
        </p:nvCxnSpPr>
        <p:spPr>
          <a:xfrm>
            <a:off x="2935514" y="1603831"/>
            <a:ext cx="2219010" cy="82496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BD8EC341-332A-4994-BBDE-55F0B7634BF1}"/>
              </a:ext>
            </a:extLst>
          </p:cNvPr>
          <p:cNvSpPr txBox="1"/>
          <p:nvPr/>
        </p:nvSpPr>
        <p:spPr>
          <a:xfrm rot="20374351">
            <a:off x="4321922" y="2801877"/>
            <a:ext cx="1014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verringert</a:t>
            </a:r>
            <a:endParaRPr lang="de-AT" sz="1600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0C3D00EA-DEDF-479D-BC9B-BD7AACCEFE04}"/>
              </a:ext>
            </a:extLst>
          </p:cNvPr>
          <p:cNvSpPr txBox="1"/>
          <p:nvPr/>
        </p:nvSpPr>
        <p:spPr>
          <a:xfrm>
            <a:off x="4274966" y="4204059"/>
            <a:ext cx="820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bewirkt</a:t>
            </a:r>
            <a:endParaRPr lang="de-AT" sz="16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23CD35D5-BBD9-4D05-A23E-D30DCDE9D0A9}"/>
              </a:ext>
            </a:extLst>
          </p:cNvPr>
          <p:cNvSpPr txBox="1"/>
          <p:nvPr/>
        </p:nvSpPr>
        <p:spPr>
          <a:xfrm rot="1228122">
            <a:off x="3695700" y="1672181"/>
            <a:ext cx="2030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beeinflusst sich gegenseitig</a:t>
            </a:r>
            <a:endParaRPr lang="de-AT" sz="1600" dirty="0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704813AB-CB89-4E28-B324-39E8D9F0BFF3}"/>
              </a:ext>
            </a:extLst>
          </p:cNvPr>
          <p:cNvSpPr txBox="1"/>
          <p:nvPr/>
        </p:nvSpPr>
        <p:spPr>
          <a:xfrm rot="250090">
            <a:off x="2350473" y="5499869"/>
            <a:ext cx="1060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begünstigt</a:t>
            </a:r>
            <a:endParaRPr lang="de-AT" sz="16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FA8CA085-138B-4233-9195-9EDAAC7526F5}"/>
              </a:ext>
            </a:extLst>
          </p:cNvPr>
          <p:cNvSpPr txBox="1"/>
          <p:nvPr/>
        </p:nvSpPr>
        <p:spPr>
          <a:xfrm rot="20514603">
            <a:off x="4918521" y="5677664"/>
            <a:ext cx="10627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verhindert</a:t>
            </a:r>
            <a:endParaRPr lang="de-AT" sz="1600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929277C9-2E51-42CF-981B-A9B3640FC3FE}"/>
              </a:ext>
            </a:extLst>
          </p:cNvPr>
          <p:cNvSpPr txBox="1"/>
          <p:nvPr/>
        </p:nvSpPr>
        <p:spPr>
          <a:xfrm rot="2780525">
            <a:off x="974789" y="1923651"/>
            <a:ext cx="1014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verringert</a:t>
            </a:r>
            <a:endParaRPr lang="de-AT" sz="16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DCF645A7-7FBD-46B5-95B3-C5CFC34138F6}"/>
              </a:ext>
            </a:extLst>
          </p:cNvPr>
          <p:cNvSpPr txBox="1"/>
          <p:nvPr/>
        </p:nvSpPr>
        <p:spPr>
          <a:xfrm rot="3459501">
            <a:off x="659795" y="4951630"/>
            <a:ext cx="1014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verringert</a:t>
            </a:r>
            <a:endParaRPr lang="de-AT" sz="1600" dirty="0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C2959CAC-1F4A-4EF7-A054-1392AA366ACE}"/>
              </a:ext>
            </a:extLst>
          </p:cNvPr>
          <p:cNvSpPr txBox="1"/>
          <p:nvPr/>
        </p:nvSpPr>
        <p:spPr>
          <a:xfrm rot="18481113">
            <a:off x="2203347" y="1953933"/>
            <a:ext cx="884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führt zu </a:t>
            </a:r>
            <a:endParaRPr lang="de-AT" sz="16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A1FA7849-59E3-4A4C-9A0A-78AA50D436BD}"/>
              </a:ext>
            </a:extLst>
          </p:cNvPr>
          <p:cNvSpPr txBox="1"/>
          <p:nvPr/>
        </p:nvSpPr>
        <p:spPr>
          <a:xfrm>
            <a:off x="6602691" y="1001401"/>
            <a:ext cx="884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führt zu </a:t>
            </a:r>
            <a:endParaRPr lang="de-AT" sz="1600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521CEDB-F9AC-4249-A6F7-24DB35034ACE}"/>
              </a:ext>
            </a:extLst>
          </p:cNvPr>
          <p:cNvSpPr txBox="1"/>
          <p:nvPr/>
        </p:nvSpPr>
        <p:spPr>
          <a:xfrm>
            <a:off x="5863005" y="1740244"/>
            <a:ext cx="1060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begünstigt</a:t>
            </a:r>
            <a:endParaRPr lang="de-AT" sz="1600" dirty="0"/>
          </a:p>
        </p:txBody>
      </p:sp>
      <p:cxnSp>
        <p:nvCxnSpPr>
          <p:cNvPr id="48" name="Verbinder: gekrümmt 47">
            <a:extLst>
              <a:ext uri="{FF2B5EF4-FFF2-40B4-BE49-F238E27FC236}">
                <a16:creationId xmlns:a16="http://schemas.microsoft.com/office/drawing/2014/main" id="{AA948EEB-92E0-4BDA-AA58-A2B23F02B5DA}"/>
              </a:ext>
            </a:extLst>
          </p:cNvPr>
          <p:cNvCxnSpPr>
            <a:stCxn id="22" idx="1"/>
            <a:endCxn id="11" idx="1"/>
          </p:cNvCxnSpPr>
          <p:nvPr/>
        </p:nvCxnSpPr>
        <p:spPr>
          <a:xfrm rot="10800000" flipH="1">
            <a:off x="336092" y="2790375"/>
            <a:ext cx="1060905" cy="1554759"/>
          </a:xfrm>
          <a:prstGeom prst="curvedConnector3">
            <a:avLst>
              <a:gd name="adj1" fmla="val -21548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43D0B9D1-E381-456C-A221-3CB4C8C8B921}"/>
              </a:ext>
            </a:extLst>
          </p:cNvPr>
          <p:cNvSpPr txBox="1"/>
          <p:nvPr/>
        </p:nvSpPr>
        <p:spPr>
          <a:xfrm rot="18371680">
            <a:off x="51878" y="3367616"/>
            <a:ext cx="921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verstärkt</a:t>
            </a:r>
            <a:endParaRPr lang="de-AT" sz="1600" dirty="0"/>
          </a:p>
        </p:txBody>
      </p:sp>
      <p:cxnSp>
        <p:nvCxnSpPr>
          <p:cNvPr id="64" name="Verbinder: gekrümmt 63">
            <a:extLst>
              <a:ext uri="{FF2B5EF4-FFF2-40B4-BE49-F238E27FC236}">
                <a16:creationId xmlns:a16="http://schemas.microsoft.com/office/drawing/2014/main" id="{C43DB3DA-7BAC-4DF4-A27B-79E8C3C3FC0B}"/>
              </a:ext>
            </a:extLst>
          </p:cNvPr>
          <p:cNvCxnSpPr>
            <a:cxnSpLocks/>
            <a:stCxn id="19" idx="2"/>
            <a:endCxn id="10" idx="3"/>
          </p:cNvCxnSpPr>
          <p:nvPr/>
        </p:nvCxnSpPr>
        <p:spPr>
          <a:xfrm rot="5400000">
            <a:off x="5709434" y="1293178"/>
            <a:ext cx="2166334" cy="2743031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feld 66">
            <a:extLst>
              <a:ext uri="{FF2B5EF4-FFF2-40B4-BE49-F238E27FC236}">
                <a16:creationId xmlns:a16="http://schemas.microsoft.com/office/drawing/2014/main" id="{948127CA-E798-4BD4-95D5-FD4F7B9CBB98}"/>
              </a:ext>
            </a:extLst>
          </p:cNvPr>
          <p:cNvSpPr txBox="1"/>
          <p:nvPr/>
        </p:nvSpPr>
        <p:spPr>
          <a:xfrm rot="18990720">
            <a:off x="6856843" y="2595994"/>
            <a:ext cx="921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verstärkt</a:t>
            </a:r>
            <a:endParaRPr lang="de-AT" sz="1600" dirty="0"/>
          </a:p>
        </p:txBody>
      </p:sp>
      <p:sp>
        <p:nvSpPr>
          <p:cNvPr id="50" name="Foliennummernplatzhalter 1">
            <a:extLst>
              <a:ext uri="{FF2B5EF4-FFF2-40B4-BE49-F238E27FC236}">
                <a16:creationId xmlns:a16="http://schemas.microsoft.com/office/drawing/2014/main" id="{768363E0-EA61-4194-B0DE-4BD8E7722747}"/>
              </a:ext>
            </a:extLst>
          </p:cNvPr>
          <p:cNvSpPr txBox="1">
            <a:spLocks/>
          </p:cNvSpPr>
          <p:nvPr/>
        </p:nvSpPr>
        <p:spPr>
          <a:xfrm>
            <a:off x="6228935" y="738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8C118-F3CA-134E-B1BE-D13545587C70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D7C0E5C2-E8EB-4C33-BD8C-0470F89A094A}"/>
              </a:ext>
            </a:extLst>
          </p:cNvPr>
          <p:cNvSpPr/>
          <p:nvPr/>
        </p:nvSpPr>
        <p:spPr>
          <a:xfrm>
            <a:off x="3053442" y="3343274"/>
            <a:ext cx="2367643" cy="8091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Gewähltes </a:t>
            </a:r>
            <a:r>
              <a:rPr lang="de-DE" sz="1600" dirty="0" err="1">
                <a:solidFill>
                  <a:schemeClr val="tx1"/>
                </a:solidFill>
              </a:rPr>
              <a:t>Beisp</a:t>
            </a:r>
            <a:r>
              <a:rPr lang="de-DE" sz="1600" dirty="0">
                <a:solidFill>
                  <a:schemeClr val="tx1"/>
                </a:solidFill>
              </a:rPr>
              <a:t>. für das Überschreiten einer ökologischen Grenze</a:t>
            </a:r>
            <a:endParaRPr lang="de-A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79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220</Words>
  <Application>Microsoft Macintosh PowerPoint</Application>
  <PresentationFormat>Bildschirmpräsentation (4:3)</PresentationFormat>
  <Paragraphs>58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Lehner</dc:creator>
  <cp:lastModifiedBy>Chiara Roithmeir</cp:lastModifiedBy>
  <cp:revision>84</cp:revision>
  <dcterms:created xsi:type="dcterms:W3CDTF">2018-09-11T12:05:00Z</dcterms:created>
  <dcterms:modified xsi:type="dcterms:W3CDTF">2026-08-20T09:13:16Z</dcterms:modified>
</cp:coreProperties>
</file>